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0" r:id="rId1"/>
  </p:sldMasterIdLst>
  <p:notesMasterIdLst>
    <p:notesMasterId r:id="rId35"/>
  </p:notesMasterIdLst>
  <p:sldIdLst>
    <p:sldId id="289" r:id="rId2"/>
    <p:sldId id="290" r:id="rId3"/>
    <p:sldId id="258" r:id="rId4"/>
    <p:sldId id="259" r:id="rId5"/>
    <p:sldId id="293" r:id="rId6"/>
    <p:sldId id="261" r:id="rId7"/>
    <p:sldId id="264" r:id="rId8"/>
    <p:sldId id="265" r:id="rId9"/>
    <p:sldId id="262" r:id="rId10"/>
    <p:sldId id="291" r:id="rId11"/>
    <p:sldId id="269" r:id="rId12"/>
    <p:sldId id="270" r:id="rId13"/>
    <p:sldId id="271" r:id="rId14"/>
    <p:sldId id="272" r:id="rId15"/>
    <p:sldId id="275" r:id="rId16"/>
    <p:sldId id="279" r:id="rId17"/>
    <p:sldId id="276" r:id="rId18"/>
    <p:sldId id="277" r:id="rId19"/>
    <p:sldId id="278" r:id="rId20"/>
    <p:sldId id="281" r:id="rId21"/>
    <p:sldId id="280" r:id="rId22"/>
    <p:sldId id="274" r:id="rId23"/>
    <p:sldId id="273" r:id="rId24"/>
    <p:sldId id="282" r:id="rId25"/>
    <p:sldId id="283" r:id="rId26"/>
    <p:sldId id="287" r:id="rId27"/>
    <p:sldId id="292" r:id="rId28"/>
    <p:sldId id="294" r:id="rId29"/>
    <p:sldId id="260" r:id="rId30"/>
    <p:sldId id="266" r:id="rId31"/>
    <p:sldId id="284" r:id="rId32"/>
    <p:sldId id="297"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E8E8"/>
    <a:srgbClr val="000000"/>
    <a:srgbClr val="E7E6E6"/>
    <a:srgbClr val="9A441E"/>
    <a:srgbClr val="1D6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065" autoAdjust="0"/>
  </p:normalViewPr>
  <p:slideViewPr>
    <p:cSldViewPr snapToGrid="0" showGuides="1">
      <p:cViewPr varScale="1">
        <p:scale>
          <a:sx n="78" d="100"/>
          <a:sy n="78" d="100"/>
        </p:scale>
        <p:origin x="629"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E257-A4A0-4CDB-9BBA-66857A8104CA}" type="datetimeFigureOut">
              <a:rPr lang="en-US" smtClean="0"/>
              <a:t>7/5/2024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42E59-7E7C-4CD2-AE76-8011839390EF}" type="slidenum">
              <a:rPr lang="en-US" smtClean="0"/>
              <a:t>‹#›</a:t>
            </a:fld>
            <a:endParaRPr lang="en-US"/>
          </a:p>
        </p:txBody>
      </p:sp>
    </p:spTree>
    <p:extLst>
      <p:ext uri="{BB962C8B-B14F-4D97-AF65-F5344CB8AC3E}">
        <p14:creationId xmlns:p14="http://schemas.microsoft.com/office/powerpoint/2010/main" val="35553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a:t>
            </a:fld>
            <a:endParaRPr lang="en-US"/>
          </a:p>
        </p:txBody>
      </p:sp>
    </p:spTree>
    <p:extLst>
      <p:ext uri="{BB962C8B-B14F-4D97-AF65-F5344CB8AC3E}">
        <p14:creationId xmlns:p14="http://schemas.microsoft.com/office/powerpoint/2010/main" val="23533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27</a:t>
            </a:fld>
            <a:endParaRPr lang="en-US"/>
          </a:p>
        </p:txBody>
      </p:sp>
    </p:spTree>
    <p:extLst>
      <p:ext uri="{BB962C8B-B14F-4D97-AF65-F5344CB8AC3E}">
        <p14:creationId xmlns:p14="http://schemas.microsoft.com/office/powerpoint/2010/main" val="2919890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region wise..</a:t>
            </a:r>
          </a:p>
          <a:p>
            <a:endParaRPr lang="en-US" dirty="0"/>
          </a:p>
          <a:p>
            <a:r>
              <a:rPr lang="en-US" dirty="0"/>
              <a:t>Aside form Africa and Oceania other regions have taken a long time to fully reopen their schools</a:t>
            </a:r>
          </a:p>
        </p:txBody>
      </p:sp>
      <p:sp>
        <p:nvSpPr>
          <p:cNvPr id="4" name="Slide Number Placeholder 3"/>
          <p:cNvSpPr>
            <a:spLocks noGrp="1"/>
          </p:cNvSpPr>
          <p:nvPr>
            <p:ph type="sldNum" sz="quarter" idx="5"/>
          </p:nvPr>
        </p:nvSpPr>
        <p:spPr/>
        <p:txBody>
          <a:bodyPr/>
          <a:lstStyle/>
          <a:p>
            <a:fld id="{57442E59-7E7C-4CD2-AE76-8011839390EF}" type="slidenum">
              <a:rPr lang="en-US" smtClean="0"/>
              <a:t>29</a:t>
            </a:fld>
            <a:endParaRPr lang="en-US"/>
          </a:p>
        </p:txBody>
      </p:sp>
    </p:spTree>
    <p:extLst>
      <p:ext uri="{BB962C8B-B14F-4D97-AF65-F5344CB8AC3E}">
        <p14:creationId xmlns:p14="http://schemas.microsoft.com/office/powerpoint/2010/main" val="179475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30</a:t>
            </a:fld>
            <a:endParaRPr lang="en-US"/>
          </a:p>
        </p:txBody>
      </p:sp>
    </p:spTree>
    <p:extLst>
      <p:ext uri="{BB962C8B-B14F-4D97-AF65-F5344CB8AC3E}">
        <p14:creationId xmlns:p14="http://schemas.microsoft.com/office/powerpoint/2010/main" val="258152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COVID 19 pandemic is one of the most impactful events of the 21 </a:t>
            </a:r>
            <a:r>
              <a:rPr lang="en-US" dirty="0" err="1"/>
              <a:t>st</a:t>
            </a:r>
            <a:r>
              <a:rPr lang="en-US" dirty="0"/>
              <a:t> </a:t>
            </a:r>
            <a:r>
              <a:rPr lang="en-US" dirty="0" err="1"/>
              <a:t>centurary</a:t>
            </a:r>
            <a:r>
              <a:rPr lang="en-US" dirty="0"/>
              <a:t>.</a:t>
            </a:r>
          </a:p>
          <a:p>
            <a:endParaRPr lang="en-US" dirty="0"/>
          </a:p>
          <a:p>
            <a:r>
              <a:rPr lang="en-US" dirty="0"/>
              <a:t>Among many sectors, education is one of the most affected sectors by the COVID 19 Pandemic</a:t>
            </a:r>
          </a:p>
          <a:p>
            <a:endParaRPr lang="en-US" dirty="0"/>
          </a:p>
          <a:p>
            <a:r>
              <a:rPr lang="en-US" dirty="0"/>
              <a:t>This figure shows the evolution of region wise school closures and </a:t>
            </a:r>
            <a:r>
              <a:rPr lang="en-US" dirty="0" err="1"/>
              <a:t>reopenings</a:t>
            </a:r>
            <a:r>
              <a:rPr lang="en-US" dirty="0"/>
              <a:t> due to the COVID 19 Pandemic </a:t>
            </a:r>
          </a:p>
          <a:p>
            <a:endParaRPr lang="en-US" dirty="0"/>
          </a:p>
          <a:p>
            <a:r>
              <a:rPr lang="en-US" dirty="0"/>
              <a:t>The Orange line here represents the school closures due to covid 19 pandemic.</a:t>
            </a:r>
          </a:p>
          <a:p>
            <a:endParaRPr lang="en-US" dirty="0"/>
          </a:p>
          <a:p>
            <a:r>
              <a:rPr lang="en-US" dirty="0"/>
              <a:t>We can see that, with the start of the Pandemic there is a near total closure of schools all around the world</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a:t>
            </a:fld>
            <a:endParaRPr lang="en-US"/>
          </a:p>
        </p:txBody>
      </p:sp>
    </p:spTree>
    <p:extLst>
      <p:ext uri="{BB962C8B-B14F-4D97-AF65-F5344CB8AC3E}">
        <p14:creationId xmlns:p14="http://schemas.microsoft.com/office/powerpoint/2010/main" val="2348690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was actually the main motivation behind our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wanted to check whether google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already familiar with Google trends. We had several sessions on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Google trend….</a:t>
            </a:r>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10</a:t>
            </a:fld>
            <a:endParaRPr lang="en-US"/>
          </a:p>
        </p:txBody>
      </p:sp>
    </p:spTree>
    <p:extLst>
      <p:ext uri="{BB962C8B-B14F-4D97-AF65-F5344CB8AC3E}">
        <p14:creationId xmlns:p14="http://schemas.microsoft.com/office/powerpoint/2010/main" val="389463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Deciding on the appropriate search term in Google Trends is crucial, as each term carries</a:t>
            </a:r>
          </a:p>
          <a:p>
            <a:r>
              <a:rPr lang="en-US" dirty="0"/>
              <a:t>different search volumes . Our analysis encompassed 11 distinct sub-</a:t>
            </a:r>
            <a:r>
              <a:rPr lang="en-US" dirty="0" err="1"/>
              <a:t>categorie</a:t>
            </a:r>
            <a:endParaRPr lang="en-US" dirty="0"/>
          </a:p>
          <a:p>
            <a:endParaRPr lang="en-US" dirty="0"/>
          </a:p>
          <a:p>
            <a:r>
              <a:rPr lang="en-US" dirty="0"/>
              <a:t>. In our study, we considered the list of distance</a:t>
            </a:r>
          </a:p>
          <a:p>
            <a:r>
              <a:rPr lang="en-US" dirty="0"/>
              <a:t>learning solutions published by UNESCO when choosing our search term (UNESCO, 2020a).</a:t>
            </a:r>
          </a:p>
          <a:p>
            <a:r>
              <a:rPr lang="en-US" dirty="0"/>
              <a:t>Although these solutions are not explicitly endorsed by UNESCO, they typically possess</a:t>
            </a:r>
          </a:p>
          <a:p>
            <a:r>
              <a:rPr lang="en-US" dirty="0"/>
              <a:t>extensive reach, a sizable user base, and evidence of effectiveness (UNESCO, 2020a). </a:t>
            </a:r>
          </a:p>
          <a:p>
            <a:endParaRPr lang="en-US" dirty="0"/>
          </a:p>
          <a:p>
            <a:r>
              <a:rPr lang="en-US" dirty="0"/>
              <a:t>This</a:t>
            </a:r>
          </a:p>
          <a:p>
            <a:r>
              <a:rPr lang="en-US" dirty="0"/>
              <a:t>segmentation was primarily guided by UNESCO's compilation of distance learning solutions</a:t>
            </a:r>
          </a:p>
          <a:p>
            <a:r>
              <a:rPr lang="en-US" dirty="0"/>
              <a:t>issued in response to the COVID-19 pandemic</a:t>
            </a:r>
          </a:p>
        </p:txBody>
      </p:sp>
      <p:sp>
        <p:nvSpPr>
          <p:cNvPr id="4" name="Slide Number Placeholder 3"/>
          <p:cNvSpPr>
            <a:spLocks noGrp="1"/>
          </p:cNvSpPr>
          <p:nvPr>
            <p:ph type="sldNum" sz="quarter" idx="5"/>
          </p:nvPr>
        </p:nvSpPr>
        <p:spPr/>
        <p:txBody>
          <a:bodyPr/>
          <a:lstStyle/>
          <a:p>
            <a:fld id="{57442E59-7E7C-4CD2-AE76-8011839390EF}" type="slidenum">
              <a:rPr lang="en-US" smtClean="0"/>
              <a:t>12</a:t>
            </a:fld>
            <a:endParaRPr lang="en-US"/>
          </a:p>
        </p:txBody>
      </p:sp>
    </p:spTree>
    <p:extLst>
      <p:ext uri="{BB962C8B-B14F-4D97-AF65-F5344CB8AC3E}">
        <p14:creationId xmlns:p14="http://schemas.microsoft.com/office/powerpoint/2010/main" val="224465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Digital Learning Management System (LMS)</a:t>
            </a:r>
            <a:r>
              <a:rPr lang="en-US" dirty="0"/>
              <a:t> is a software application or web-based technology used to plan, implement, and assess a specific learning process. It provides educators with tools to create and deliver content, monitor student participation, and assess performance. Features often include:</a:t>
            </a:r>
          </a:p>
        </p:txBody>
      </p:sp>
      <p:sp>
        <p:nvSpPr>
          <p:cNvPr id="4" name="Slide Number Placeholder 3"/>
          <p:cNvSpPr>
            <a:spLocks noGrp="1"/>
          </p:cNvSpPr>
          <p:nvPr>
            <p:ph type="sldNum" sz="quarter" idx="5"/>
          </p:nvPr>
        </p:nvSpPr>
        <p:spPr/>
        <p:txBody>
          <a:bodyPr/>
          <a:lstStyle/>
          <a:p>
            <a:fld id="{57442E59-7E7C-4CD2-AE76-8011839390EF}" type="slidenum">
              <a:rPr lang="en-US" smtClean="0"/>
              <a:t>14</a:t>
            </a:fld>
            <a:endParaRPr lang="en-US"/>
          </a:p>
        </p:txBody>
      </p:sp>
    </p:spTree>
    <p:extLst>
      <p:ext uri="{BB962C8B-B14F-4D97-AF65-F5344CB8AC3E}">
        <p14:creationId xmlns:p14="http://schemas.microsoft.com/office/powerpoint/2010/main" val="335768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Web-based platforms offering Massive Open Online Courses (MOOCs) that are accessible to anyone with an internet connection.</a:t>
            </a:r>
          </a:p>
        </p:txBody>
      </p:sp>
      <p:sp>
        <p:nvSpPr>
          <p:cNvPr id="4" name="Slide Number Placeholder 3"/>
          <p:cNvSpPr>
            <a:spLocks noGrp="1"/>
          </p:cNvSpPr>
          <p:nvPr>
            <p:ph type="sldNum" sz="quarter" idx="5"/>
          </p:nvPr>
        </p:nvSpPr>
        <p:spPr/>
        <p:txBody>
          <a:bodyPr/>
          <a:lstStyle/>
          <a:p>
            <a:fld id="{57442E59-7E7C-4CD2-AE76-8011839390EF}" type="slidenum">
              <a:rPr lang="en-US" smtClean="0"/>
              <a:t>15</a:t>
            </a:fld>
            <a:endParaRPr lang="en-US"/>
          </a:p>
        </p:txBody>
      </p:sp>
    </p:spTree>
    <p:extLst>
      <p:ext uri="{BB962C8B-B14F-4D97-AF65-F5344CB8AC3E}">
        <p14:creationId xmlns:p14="http://schemas.microsoft.com/office/powerpoint/2010/main" val="349680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24</a:t>
            </a:fld>
            <a:endParaRPr lang="en-US"/>
          </a:p>
        </p:txBody>
      </p:sp>
    </p:spTree>
    <p:extLst>
      <p:ext uri="{BB962C8B-B14F-4D97-AF65-F5344CB8AC3E}">
        <p14:creationId xmlns:p14="http://schemas.microsoft.com/office/powerpoint/2010/main" val="193747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secondary data in this manner is critical, as these characteristics</a:t>
            </a:r>
          </a:p>
          <a:p>
            <a:r>
              <a:rPr lang="en-US" dirty="0"/>
              <a:t>may be overlooked due to decreased engagement and communication between students and</a:t>
            </a:r>
          </a:p>
          <a:p>
            <a:r>
              <a:rPr lang="en-US" dirty="0"/>
              <a:t>educators during school closures.</a:t>
            </a:r>
          </a:p>
        </p:txBody>
      </p:sp>
      <p:sp>
        <p:nvSpPr>
          <p:cNvPr id="4" name="Slide Number Placeholder 3"/>
          <p:cNvSpPr>
            <a:spLocks noGrp="1"/>
          </p:cNvSpPr>
          <p:nvPr>
            <p:ph type="sldNum" sz="quarter" idx="5"/>
          </p:nvPr>
        </p:nvSpPr>
        <p:spPr/>
        <p:txBody>
          <a:bodyPr/>
          <a:lstStyle/>
          <a:p>
            <a:fld id="{57442E59-7E7C-4CD2-AE76-8011839390EF}" type="slidenum">
              <a:rPr lang="en-US" smtClean="0"/>
              <a:t>25</a:t>
            </a:fld>
            <a:endParaRPr lang="en-US"/>
          </a:p>
        </p:txBody>
      </p:sp>
    </p:spTree>
    <p:extLst>
      <p:ext uri="{BB962C8B-B14F-4D97-AF65-F5344CB8AC3E}">
        <p14:creationId xmlns:p14="http://schemas.microsoft.com/office/powerpoint/2010/main" val="1893170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Quantifies popularity and public interest in distance education during the </a:t>
            </a:r>
            <a:r>
              <a:rPr lang="en-US" dirty="0" err="1"/>
              <a:t>pandemic.Highlights</a:t>
            </a:r>
            <a:r>
              <a:rPr lang="en-US" dirty="0"/>
              <a:t> that popularity does not guarantee quality.</a:t>
            </a:r>
          </a:p>
        </p:txBody>
      </p:sp>
      <p:sp>
        <p:nvSpPr>
          <p:cNvPr id="4" name="Slide Number Placeholder 3"/>
          <p:cNvSpPr>
            <a:spLocks noGrp="1"/>
          </p:cNvSpPr>
          <p:nvPr>
            <p:ph type="sldNum" sz="quarter" idx="5"/>
          </p:nvPr>
        </p:nvSpPr>
        <p:spPr/>
        <p:txBody>
          <a:bodyPr/>
          <a:lstStyle/>
          <a:p>
            <a:fld id="{57442E59-7E7C-4CD2-AE76-8011839390EF}" type="slidenum">
              <a:rPr lang="en-US" smtClean="0"/>
              <a:t>26</a:t>
            </a:fld>
            <a:endParaRPr lang="en-US"/>
          </a:p>
        </p:txBody>
      </p:sp>
    </p:spTree>
    <p:extLst>
      <p:ext uri="{BB962C8B-B14F-4D97-AF65-F5344CB8AC3E}">
        <p14:creationId xmlns:p14="http://schemas.microsoft.com/office/powerpoint/2010/main" val="43660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71FB9-BC3C-FACC-9FFB-D241A51284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0ED907-9028-F6BA-5B70-1E114D1CB8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3B09C5-6709-1F6A-7BC3-36FECF621ADF}"/>
              </a:ext>
            </a:extLst>
          </p:cNvPr>
          <p:cNvSpPr>
            <a:spLocks noGrp="1"/>
          </p:cNvSpPr>
          <p:nvPr>
            <p:ph type="dt" sz="half" idx="10"/>
          </p:nvPr>
        </p:nvSpPr>
        <p:spPr/>
        <p:txBody>
          <a:bodyPr/>
          <a:lstStyle/>
          <a:p>
            <a:fld id="{37D31883-6982-40A8-B727-A32D93CABEA9}" type="datetime1">
              <a:rPr lang="en-GB" smtClean="0"/>
              <a:t>05/07/2024</a:t>
            </a:fld>
            <a:endParaRPr lang="en-GB"/>
          </a:p>
        </p:txBody>
      </p:sp>
      <p:sp>
        <p:nvSpPr>
          <p:cNvPr id="5" name="Footer Placeholder 4">
            <a:extLst>
              <a:ext uri="{FF2B5EF4-FFF2-40B4-BE49-F238E27FC236}">
                <a16:creationId xmlns:a16="http://schemas.microsoft.com/office/drawing/2014/main" id="{50DB989E-2AAC-F493-1639-EE8FC199B3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D396C2-F2AB-AC60-720B-D9C4AF9073F8}"/>
              </a:ext>
            </a:extLst>
          </p:cNvPr>
          <p:cNvSpPr>
            <a:spLocks noGrp="1"/>
          </p:cNvSpPr>
          <p:nvPr>
            <p:ph type="sldNum" sz="quarter" idx="12"/>
          </p:nvPr>
        </p:nvSpPr>
        <p:spPr/>
        <p:txBody>
          <a:bodyPr/>
          <a:lstStyle/>
          <a:p>
            <a:fld id="{88DB4422-1BD0-49AA-A557-07A49831017A}" type="slidenum">
              <a:rPr lang="en-GB" smtClean="0"/>
              <a:pPr/>
              <a:t>‹#›</a:t>
            </a:fld>
            <a:endParaRPr lang="en-GB"/>
          </a:p>
        </p:txBody>
      </p:sp>
    </p:spTree>
    <p:extLst>
      <p:ext uri="{BB962C8B-B14F-4D97-AF65-F5344CB8AC3E}">
        <p14:creationId xmlns:p14="http://schemas.microsoft.com/office/powerpoint/2010/main" val="2701114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C9BD-81C9-03F8-D2B4-C6E9637E8A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7B357F-16F0-C04E-0704-349EC9772C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AEF128-DD96-5AD2-68A0-519A527F68CE}"/>
              </a:ext>
            </a:extLst>
          </p:cNvPr>
          <p:cNvSpPr>
            <a:spLocks noGrp="1"/>
          </p:cNvSpPr>
          <p:nvPr>
            <p:ph type="dt" sz="half" idx="10"/>
          </p:nvPr>
        </p:nvSpPr>
        <p:spPr/>
        <p:txBody>
          <a:bodyPr/>
          <a:lstStyle/>
          <a:p>
            <a:fld id="{D7559D0C-BF6A-4396-A9F2-1A514F6B35F7}" type="datetime1">
              <a:rPr lang="en-GB" smtClean="0"/>
              <a:t>05/07/2024</a:t>
            </a:fld>
            <a:endParaRPr lang="en-GB"/>
          </a:p>
        </p:txBody>
      </p:sp>
      <p:sp>
        <p:nvSpPr>
          <p:cNvPr id="5" name="Footer Placeholder 4">
            <a:extLst>
              <a:ext uri="{FF2B5EF4-FFF2-40B4-BE49-F238E27FC236}">
                <a16:creationId xmlns:a16="http://schemas.microsoft.com/office/drawing/2014/main" id="{025D183A-EADA-DF5F-ED9B-56F9FDB19E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9E8F3C-2D45-C7FC-C1EC-F3C6A4E75D4F}"/>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025803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5700C-6E08-825E-6CDC-60C88A8431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50CCB3-9CA3-9880-4B01-EEA2B80613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2D585-C115-329B-77F4-AE20CF84C4B6}"/>
              </a:ext>
            </a:extLst>
          </p:cNvPr>
          <p:cNvSpPr>
            <a:spLocks noGrp="1"/>
          </p:cNvSpPr>
          <p:nvPr>
            <p:ph type="dt" sz="half" idx="10"/>
          </p:nvPr>
        </p:nvSpPr>
        <p:spPr/>
        <p:txBody>
          <a:bodyPr/>
          <a:lstStyle/>
          <a:p>
            <a:fld id="{CC500E1A-1217-49D6-BBFD-08D13AB9A827}" type="datetime1">
              <a:rPr lang="en-GB" smtClean="0"/>
              <a:t>05/07/2024</a:t>
            </a:fld>
            <a:endParaRPr lang="en-GB"/>
          </a:p>
        </p:txBody>
      </p:sp>
      <p:sp>
        <p:nvSpPr>
          <p:cNvPr id="5" name="Footer Placeholder 4">
            <a:extLst>
              <a:ext uri="{FF2B5EF4-FFF2-40B4-BE49-F238E27FC236}">
                <a16:creationId xmlns:a16="http://schemas.microsoft.com/office/drawing/2014/main" id="{58B3F353-2C3D-3A17-3264-9877DC072F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E1C7DB-50C0-4FB2-373E-87864AA19C5F}"/>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854899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8642-17D9-2230-35CF-948E088C1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E3F30-0550-6327-2554-8BACD8B1F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717C7-786E-64EB-6F2A-3897BA20B31A}"/>
              </a:ext>
            </a:extLst>
          </p:cNvPr>
          <p:cNvSpPr>
            <a:spLocks noGrp="1"/>
          </p:cNvSpPr>
          <p:nvPr>
            <p:ph type="dt" sz="half" idx="10"/>
          </p:nvPr>
        </p:nvSpPr>
        <p:spPr/>
        <p:txBody>
          <a:bodyPr/>
          <a:lstStyle/>
          <a:p>
            <a:fld id="{03956734-475F-48E5-8D69-1F44FB16E866}" type="datetime1">
              <a:rPr lang="en-GB" smtClean="0"/>
              <a:t>05/07/2024</a:t>
            </a:fld>
            <a:endParaRPr lang="en-GB"/>
          </a:p>
        </p:txBody>
      </p:sp>
      <p:sp>
        <p:nvSpPr>
          <p:cNvPr id="5" name="Footer Placeholder 4">
            <a:extLst>
              <a:ext uri="{FF2B5EF4-FFF2-40B4-BE49-F238E27FC236}">
                <a16:creationId xmlns:a16="http://schemas.microsoft.com/office/drawing/2014/main" id="{35337A6F-72A2-F963-63E8-6ADBFBC0B2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533AE6-8C89-1A7E-5785-3C11884769A0}"/>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4109336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B3E2-94C9-84A4-167A-F6E1C3C3C2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25E0E8-396C-B1BD-0B28-9302A61FA0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267C0F-CB87-D01C-C67D-EC2AA5C4ABE5}"/>
              </a:ext>
            </a:extLst>
          </p:cNvPr>
          <p:cNvSpPr>
            <a:spLocks noGrp="1"/>
          </p:cNvSpPr>
          <p:nvPr>
            <p:ph type="dt" sz="half" idx="10"/>
          </p:nvPr>
        </p:nvSpPr>
        <p:spPr/>
        <p:txBody>
          <a:bodyPr/>
          <a:lstStyle/>
          <a:p>
            <a:fld id="{DC54C1DD-F47D-4D39-9488-B53B48EA7090}" type="datetime1">
              <a:rPr lang="en-GB" smtClean="0"/>
              <a:t>05/07/2024</a:t>
            </a:fld>
            <a:endParaRPr lang="en-GB"/>
          </a:p>
        </p:txBody>
      </p:sp>
      <p:sp>
        <p:nvSpPr>
          <p:cNvPr id="5" name="Footer Placeholder 4">
            <a:extLst>
              <a:ext uri="{FF2B5EF4-FFF2-40B4-BE49-F238E27FC236}">
                <a16:creationId xmlns:a16="http://schemas.microsoft.com/office/drawing/2014/main" id="{6E196568-80A1-CF79-C5CF-F29ACE632E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7B975F-B70D-9D18-3590-E77CD2DE2C78}"/>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17137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42A1D-3278-DE00-4C59-05AF8F5F89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09E75-FEA4-B098-C93B-074A00547F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C9FEA5-8D58-A5A3-0F1A-A55CD5FA1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3690A3-2F95-6177-0D37-08A5F7333B17}"/>
              </a:ext>
            </a:extLst>
          </p:cNvPr>
          <p:cNvSpPr>
            <a:spLocks noGrp="1"/>
          </p:cNvSpPr>
          <p:nvPr>
            <p:ph type="dt" sz="half" idx="10"/>
          </p:nvPr>
        </p:nvSpPr>
        <p:spPr/>
        <p:txBody>
          <a:bodyPr/>
          <a:lstStyle/>
          <a:p>
            <a:fld id="{45608A94-5750-46EA-9AC9-34F6E1E72359}" type="datetime1">
              <a:rPr lang="en-GB" smtClean="0"/>
              <a:t>05/07/2024</a:t>
            </a:fld>
            <a:endParaRPr lang="en-GB"/>
          </a:p>
        </p:txBody>
      </p:sp>
      <p:sp>
        <p:nvSpPr>
          <p:cNvPr id="6" name="Footer Placeholder 5">
            <a:extLst>
              <a:ext uri="{FF2B5EF4-FFF2-40B4-BE49-F238E27FC236}">
                <a16:creationId xmlns:a16="http://schemas.microsoft.com/office/drawing/2014/main" id="{523A3E1E-2F6B-07CC-39E3-31F196C0C1F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641C32-A8B1-727B-57B5-8C9A7868282B}"/>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7982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9779-A30C-DA23-3E41-A4AF7F5F5E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A5936A-733A-972A-4E7C-4C1D4F16C3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CF0DF-703D-3087-49E6-188D83A0FC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C95278-C3B8-DC79-B5BE-CFF248C10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A999B2-0D4E-762F-B217-CD5165B54C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FB77C4-5252-410C-F2D6-92A0343DE7B3}"/>
              </a:ext>
            </a:extLst>
          </p:cNvPr>
          <p:cNvSpPr>
            <a:spLocks noGrp="1"/>
          </p:cNvSpPr>
          <p:nvPr>
            <p:ph type="dt" sz="half" idx="10"/>
          </p:nvPr>
        </p:nvSpPr>
        <p:spPr/>
        <p:txBody>
          <a:bodyPr/>
          <a:lstStyle/>
          <a:p>
            <a:fld id="{84D4E4C3-9155-4CE9-90C4-58B544EDAF05}" type="datetime1">
              <a:rPr lang="en-GB" smtClean="0"/>
              <a:t>05/07/2024</a:t>
            </a:fld>
            <a:endParaRPr lang="en-GB"/>
          </a:p>
        </p:txBody>
      </p:sp>
      <p:sp>
        <p:nvSpPr>
          <p:cNvPr id="8" name="Footer Placeholder 7">
            <a:extLst>
              <a:ext uri="{FF2B5EF4-FFF2-40B4-BE49-F238E27FC236}">
                <a16:creationId xmlns:a16="http://schemas.microsoft.com/office/drawing/2014/main" id="{FE8F573D-30C4-AF47-7B00-634431A5225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B9996ED-A0AE-95E5-4243-664D1300BE97}"/>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780160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067A-F2D9-D36F-4D48-49EA824EC6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005A41-4C8E-4E14-5982-1094F01FF367}"/>
              </a:ext>
            </a:extLst>
          </p:cNvPr>
          <p:cNvSpPr>
            <a:spLocks noGrp="1"/>
          </p:cNvSpPr>
          <p:nvPr>
            <p:ph type="dt" sz="half" idx="10"/>
          </p:nvPr>
        </p:nvSpPr>
        <p:spPr/>
        <p:txBody>
          <a:bodyPr/>
          <a:lstStyle/>
          <a:p>
            <a:fld id="{81A02784-D231-4E25-9E51-BBD1349A6176}" type="datetime1">
              <a:rPr lang="en-GB" smtClean="0"/>
              <a:t>05/07/2024</a:t>
            </a:fld>
            <a:endParaRPr lang="en-GB"/>
          </a:p>
        </p:txBody>
      </p:sp>
      <p:sp>
        <p:nvSpPr>
          <p:cNvPr id="4" name="Footer Placeholder 3">
            <a:extLst>
              <a:ext uri="{FF2B5EF4-FFF2-40B4-BE49-F238E27FC236}">
                <a16:creationId xmlns:a16="http://schemas.microsoft.com/office/drawing/2014/main" id="{7C02282A-20B8-AC1A-605C-DFC930BDC19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DD38D1D-1759-4744-ED56-F4056102CD05}"/>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703783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C60027-39E1-0A84-C924-0FF9490FAA86}"/>
              </a:ext>
            </a:extLst>
          </p:cNvPr>
          <p:cNvSpPr>
            <a:spLocks noGrp="1"/>
          </p:cNvSpPr>
          <p:nvPr>
            <p:ph type="dt" sz="half" idx="10"/>
          </p:nvPr>
        </p:nvSpPr>
        <p:spPr/>
        <p:txBody>
          <a:bodyPr/>
          <a:lstStyle/>
          <a:p>
            <a:fld id="{A45A0369-991C-4C78-983D-E2488CBF1FCF}" type="datetime1">
              <a:rPr lang="en-GB" smtClean="0"/>
              <a:t>05/07/2024</a:t>
            </a:fld>
            <a:endParaRPr lang="en-GB"/>
          </a:p>
        </p:txBody>
      </p:sp>
      <p:sp>
        <p:nvSpPr>
          <p:cNvPr id="3" name="Footer Placeholder 2">
            <a:extLst>
              <a:ext uri="{FF2B5EF4-FFF2-40B4-BE49-F238E27FC236}">
                <a16:creationId xmlns:a16="http://schemas.microsoft.com/office/drawing/2014/main" id="{6BDD9F0E-F4F6-03E9-70C2-5CDAA43A623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48761B2-DFFF-C5E3-1698-BA7C1C83B654}"/>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55042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6FDAB-EB97-9E7D-7604-A7991FFAC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7BE1A7-24BB-A11E-D83E-6F06CAE669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CD5A4F-9E2B-3AE8-1146-F96CCB495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7F029B-9095-352D-9CD5-617B297EF998}"/>
              </a:ext>
            </a:extLst>
          </p:cNvPr>
          <p:cNvSpPr>
            <a:spLocks noGrp="1"/>
          </p:cNvSpPr>
          <p:nvPr>
            <p:ph type="dt" sz="half" idx="10"/>
          </p:nvPr>
        </p:nvSpPr>
        <p:spPr/>
        <p:txBody>
          <a:bodyPr/>
          <a:lstStyle/>
          <a:p>
            <a:fld id="{14D6CED6-499E-44A8-8701-C5647131A340}" type="datetime1">
              <a:rPr lang="en-GB" smtClean="0"/>
              <a:t>05/07/2024</a:t>
            </a:fld>
            <a:endParaRPr lang="en-GB"/>
          </a:p>
        </p:txBody>
      </p:sp>
      <p:sp>
        <p:nvSpPr>
          <p:cNvPr id="6" name="Footer Placeholder 5">
            <a:extLst>
              <a:ext uri="{FF2B5EF4-FFF2-40B4-BE49-F238E27FC236}">
                <a16:creationId xmlns:a16="http://schemas.microsoft.com/office/drawing/2014/main" id="{6C6C2C64-57BA-595D-DB56-6B5548A2F86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8FF6611-7A56-D2CD-4A99-3974C54EF668}"/>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16547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D49E6-6B9B-2E70-FC1F-E0197D9F89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A71590-5F12-6904-86B4-165CFA28E5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CC3948-6EA8-6233-970C-4348BF7AD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39598-48D1-FCB6-800D-D555F0D49714}"/>
              </a:ext>
            </a:extLst>
          </p:cNvPr>
          <p:cNvSpPr>
            <a:spLocks noGrp="1"/>
          </p:cNvSpPr>
          <p:nvPr>
            <p:ph type="dt" sz="half" idx="10"/>
          </p:nvPr>
        </p:nvSpPr>
        <p:spPr/>
        <p:txBody>
          <a:bodyPr/>
          <a:lstStyle/>
          <a:p>
            <a:fld id="{E7A012ED-737D-436E-BD4B-A8CE738081A5}" type="datetime1">
              <a:rPr lang="en-GB" smtClean="0"/>
              <a:t>05/07/2024</a:t>
            </a:fld>
            <a:endParaRPr lang="en-GB"/>
          </a:p>
        </p:txBody>
      </p:sp>
      <p:sp>
        <p:nvSpPr>
          <p:cNvPr id="6" name="Footer Placeholder 5">
            <a:extLst>
              <a:ext uri="{FF2B5EF4-FFF2-40B4-BE49-F238E27FC236}">
                <a16:creationId xmlns:a16="http://schemas.microsoft.com/office/drawing/2014/main" id="{B1C55A81-71F8-24EA-0F9B-00A8C815AE4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82FB194-E2A5-5963-7C50-DB58C134AEA5}"/>
              </a:ext>
            </a:extLst>
          </p:cNvPr>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502693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8571D7-6F65-7B8B-C25C-94E7C17EF1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B7648C-7278-ED0C-2890-C7AE89632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75CD8-8870-5E26-3894-EA2E6D92E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CDFFD40-2F34-4069-896E-C09CFCBCAE6A}" type="datetime1">
              <a:rPr lang="en-GB" smtClean="0"/>
              <a:t>05/07/2024</a:t>
            </a:fld>
            <a:endParaRPr lang="en-GB"/>
          </a:p>
        </p:txBody>
      </p:sp>
      <p:sp>
        <p:nvSpPr>
          <p:cNvPr id="5" name="Footer Placeholder 4">
            <a:extLst>
              <a:ext uri="{FF2B5EF4-FFF2-40B4-BE49-F238E27FC236}">
                <a16:creationId xmlns:a16="http://schemas.microsoft.com/office/drawing/2014/main" id="{4EB06ACA-410D-BAD7-8720-10586FAE5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38684EF-8F7B-75FE-DE49-F79C1A99CC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8DB4422-1BD0-49AA-A557-07A49831017A}" type="slidenum">
              <a:rPr lang="en-GB" smtClean="0"/>
              <a:pPr/>
              <a:t>‹#›</a:t>
            </a:fld>
            <a:endParaRPr lang="en-GB"/>
          </a:p>
        </p:txBody>
      </p:sp>
    </p:spTree>
    <p:extLst>
      <p:ext uri="{BB962C8B-B14F-4D97-AF65-F5344CB8AC3E}">
        <p14:creationId xmlns:p14="http://schemas.microsoft.com/office/powerpoint/2010/main" val="27406720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1.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3.jpeg"/><Relationship Id="rId9" Type="http://schemas.openxmlformats.org/officeDocument/2006/relationships/image" Target="../media/image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C76EF9-4738-B250-0275-4559E4E4483C}"/>
              </a:ext>
            </a:extLst>
          </p:cNvPr>
          <p:cNvSpPr>
            <a:spLocks noGrp="1"/>
          </p:cNvSpPr>
          <p:nvPr>
            <p:ph type="sldNum" sz="quarter" idx="12"/>
          </p:nvPr>
        </p:nvSpPr>
        <p:spPr/>
        <p:txBody>
          <a:bodyPr/>
          <a:lstStyle/>
          <a:p>
            <a:fld id="{88DB4422-1BD0-49AA-A557-07A49831017A}" type="slidenum">
              <a:rPr lang="en-GB" smtClean="0"/>
              <a:t>1</a:t>
            </a:fld>
            <a:endParaRPr lang="en-GB"/>
          </a:p>
        </p:txBody>
      </p:sp>
      <p:pic>
        <p:nvPicPr>
          <p:cNvPr id="6" name="Picture 5" descr="A building with a pyramid in front of it&#10;&#10;Description automatically generated">
            <a:extLst>
              <a:ext uri="{FF2B5EF4-FFF2-40B4-BE49-F238E27FC236}">
                <a16:creationId xmlns:a16="http://schemas.microsoft.com/office/drawing/2014/main" id="{FF5F2F48-7AEC-BE68-649F-0B418984E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28"/>
            <a:ext cx="12192000" cy="6858000"/>
          </a:xfrm>
          <a:prstGeom prst="rect">
            <a:avLst/>
          </a:prstGeom>
        </p:spPr>
      </p:pic>
      <p:sp>
        <p:nvSpPr>
          <p:cNvPr id="8" name="TextBox 7">
            <a:extLst>
              <a:ext uri="{FF2B5EF4-FFF2-40B4-BE49-F238E27FC236}">
                <a16:creationId xmlns:a16="http://schemas.microsoft.com/office/drawing/2014/main" id="{6755DED8-A554-90EE-DD9D-C6190472624F}"/>
              </a:ext>
            </a:extLst>
          </p:cNvPr>
          <p:cNvSpPr txBox="1"/>
          <p:nvPr/>
        </p:nvSpPr>
        <p:spPr>
          <a:xfrm>
            <a:off x="579607" y="755276"/>
            <a:ext cx="11032786" cy="1754326"/>
          </a:xfrm>
          <a:prstGeom prst="rect">
            <a:avLst/>
          </a:prstGeom>
          <a:solidFill>
            <a:srgbClr val="E8E8E8">
              <a:alpha val="89804"/>
            </a:srgbClr>
          </a:solidFill>
        </p:spPr>
        <p:txBody>
          <a:bodyPr wrap="square">
            <a:spAutoFit/>
          </a:bodyPr>
          <a:lstStyle/>
          <a:p>
            <a:pPr algn="ctr"/>
            <a:r>
              <a:rPr lang="en-US" sz="4000" b="1" dirty="0"/>
              <a:t>Exploring Dynamics and Trends in </a:t>
            </a:r>
          </a:p>
          <a:p>
            <a:pPr algn="ctr"/>
            <a:r>
              <a:rPr lang="en-US" sz="4000" b="1" dirty="0"/>
              <a:t>Distance Education</a:t>
            </a:r>
            <a:endParaRPr lang="en-US" sz="3200" b="1" dirty="0"/>
          </a:p>
          <a:p>
            <a:pPr algn="ctr"/>
            <a:r>
              <a:rPr lang="en-US" sz="2800" b="1" dirty="0"/>
              <a:t>Insights from Global Web Search Queries in the Post-Pandemic Era</a:t>
            </a:r>
          </a:p>
        </p:txBody>
      </p:sp>
      <p:sp>
        <p:nvSpPr>
          <p:cNvPr id="9" name="Subtítulo 2">
            <a:extLst>
              <a:ext uri="{FF2B5EF4-FFF2-40B4-BE49-F238E27FC236}">
                <a16:creationId xmlns:a16="http://schemas.microsoft.com/office/drawing/2014/main" id="{AD057968-FE94-CB7F-5A14-7C55B3992414}"/>
              </a:ext>
            </a:extLst>
          </p:cNvPr>
          <p:cNvSpPr txBox="1">
            <a:spLocks/>
          </p:cNvSpPr>
          <p:nvPr/>
        </p:nvSpPr>
        <p:spPr>
          <a:xfrm>
            <a:off x="5856051" y="3667328"/>
            <a:ext cx="5497750" cy="287158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endParaRPr lang="en-US" sz="2000" dirty="0">
              <a:solidFill>
                <a:schemeClr val="bg1"/>
              </a:solidFill>
            </a:endParaRPr>
          </a:p>
          <a:p>
            <a:pPr marL="0" indent="0" algn="r">
              <a:buNone/>
            </a:pPr>
            <a:r>
              <a:rPr lang="en-US" sz="3200" b="1" dirty="0"/>
              <a:t>Priyanga Dilini Talagala </a:t>
            </a:r>
          </a:p>
          <a:p>
            <a:pPr marL="0" indent="0" algn="r">
              <a:buNone/>
            </a:pPr>
            <a:r>
              <a:rPr lang="en-US" sz="2000" dirty="0"/>
              <a:t>Senior Lecturer </a:t>
            </a:r>
          </a:p>
          <a:p>
            <a:pPr marL="0" indent="0" algn="r">
              <a:buNone/>
            </a:pPr>
            <a:r>
              <a:rPr lang="en-US" sz="2000" dirty="0"/>
              <a:t>Department of Computational Mathematics</a:t>
            </a:r>
          </a:p>
          <a:p>
            <a:pPr marL="0" indent="0" algn="r">
              <a:buNone/>
            </a:pPr>
            <a:r>
              <a:rPr lang="en-US" sz="2000" dirty="0"/>
              <a:t> University of Moratuwa, Sri Lanka</a:t>
            </a:r>
          </a:p>
          <a:p>
            <a:pPr marL="0" indent="0" algn="r">
              <a:buNone/>
            </a:pPr>
            <a:r>
              <a:rPr lang="en-US" sz="2000" dirty="0"/>
              <a:t>July 5, 2024</a:t>
            </a:r>
          </a:p>
          <a:p>
            <a:pPr algn="r"/>
            <a:endParaRPr lang="es-ES" sz="2000" dirty="0">
              <a:solidFill>
                <a:schemeClr val="bg1"/>
              </a:solidFill>
            </a:endParaRPr>
          </a:p>
        </p:txBody>
      </p:sp>
      <p:sp>
        <p:nvSpPr>
          <p:cNvPr id="11" name="TextBox 10">
            <a:extLst>
              <a:ext uri="{FF2B5EF4-FFF2-40B4-BE49-F238E27FC236}">
                <a16:creationId xmlns:a16="http://schemas.microsoft.com/office/drawing/2014/main" id="{2BD46858-E511-CEFC-8101-4F7497568BD2}"/>
              </a:ext>
            </a:extLst>
          </p:cNvPr>
          <p:cNvSpPr txBox="1"/>
          <p:nvPr/>
        </p:nvSpPr>
        <p:spPr>
          <a:xfrm>
            <a:off x="4615773" y="2626799"/>
            <a:ext cx="8153399" cy="307777"/>
          </a:xfrm>
          <a:prstGeom prst="rect">
            <a:avLst/>
          </a:prstGeom>
          <a:noFill/>
        </p:spPr>
        <p:txBody>
          <a:bodyPr wrap="square">
            <a:spAutoFit/>
          </a:bodyPr>
          <a:lstStyle/>
          <a:p>
            <a:pPr algn="ctr" fontAlgn="base"/>
            <a:r>
              <a:rPr lang="en-US" sz="1400" b="1" i="0" cap="all" dirty="0">
                <a:solidFill>
                  <a:schemeClr val="bg1"/>
                </a:solidFill>
                <a:effectLst/>
                <a:latin typeface="Calibri" panose="020F0502020204030204" pitchFamily="34" charset="0"/>
                <a:cs typeface="Calibri" panose="020F0502020204030204" pitchFamily="34" charset="0"/>
              </a:rPr>
              <a:t>8TH INTERNATIONAL CONFERENCE ON EDUCATION AND DISTANCE LEARNING</a:t>
            </a:r>
          </a:p>
        </p:txBody>
      </p:sp>
    </p:spTree>
    <p:extLst>
      <p:ext uri="{BB962C8B-B14F-4D97-AF65-F5344CB8AC3E}">
        <p14:creationId xmlns:p14="http://schemas.microsoft.com/office/powerpoint/2010/main" val="846009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4D8D-80CD-9196-2102-CC57A5BA6048}"/>
              </a:ext>
            </a:extLst>
          </p:cNvPr>
          <p:cNvSpPr>
            <a:spLocks noGrp="1"/>
          </p:cNvSpPr>
          <p:nvPr>
            <p:ph type="title"/>
          </p:nvPr>
        </p:nvSpPr>
        <p:spPr>
          <a:xfrm>
            <a:off x="692286" y="348609"/>
            <a:ext cx="10515600" cy="670600"/>
          </a:xfrm>
        </p:spPr>
        <p:txBody>
          <a:bodyPr>
            <a:normAutofit/>
          </a:bodyPr>
          <a:lstStyle/>
          <a:p>
            <a:r>
              <a:rPr lang="en-US" sz="3600" dirty="0"/>
              <a:t>Google Trends Analysis in Distance Education</a:t>
            </a:r>
          </a:p>
        </p:txBody>
      </p:sp>
      <p:sp>
        <p:nvSpPr>
          <p:cNvPr id="3" name="Content Placeholder 2">
            <a:extLst>
              <a:ext uri="{FF2B5EF4-FFF2-40B4-BE49-F238E27FC236}">
                <a16:creationId xmlns:a16="http://schemas.microsoft.com/office/drawing/2014/main" id="{C61CA40F-0300-5468-52AF-2E4DCD5BF3D2}"/>
              </a:ext>
            </a:extLst>
          </p:cNvPr>
          <p:cNvSpPr>
            <a:spLocks noGrp="1"/>
          </p:cNvSpPr>
          <p:nvPr>
            <p:ph idx="1"/>
          </p:nvPr>
        </p:nvSpPr>
        <p:spPr>
          <a:xfrm>
            <a:off x="692286" y="1143996"/>
            <a:ext cx="10515600" cy="5087566"/>
          </a:xfrm>
        </p:spPr>
        <p:txBody>
          <a:bodyPr>
            <a:normAutofit/>
          </a:bodyPr>
          <a:lstStyle/>
          <a:p>
            <a:pPr algn="just">
              <a:lnSpc>
                <a:spcPct val="100000"/>
              </a:lnSpc>
            </a:pPr>
            <a:r>
              <a:rPr lang="en-US" sz="2400" b="1" dirty="0"/>
              <a:t>Aim: </a:t>
            </a:r>
            <a:r>
              <a:rPr lang="en-US" sz="2400" dirty="0"/>
              <a:t>To explore if Google Trends search queries can be used as a proxy to quantify the popularity and public interest in various distance education options during and after the COVID-19 pandemic.</a:t>
            </a:r>
          </a:p>
          <a:p>
            <a:pPr algn="just">
              <a:lnSpc>
                <a:spcPct val="100000"/>
              </a:lnSpc>
            </a:pPr>
            <a:endParaRPr lang="en-US" sz="2400" b="1" dirty="0"/>
          </a:p>
          <a:p>
            <a:pPr algn="just">
              <a:lnSpc>
                <a:spcPct val="100000"/>
              </a:lnSpc>
            </a:pPr>
            <a:r>
              <a:rPr lang="en-US" sz="2400" b="1" dirty="0"/>
              <a:t>Google Trends: </a:t>
            </a:r>
            <a:r>
              <a:rPr lang="en-US" sz="2400" dirty="0"/>
              <a:t>An open-source web analytics tool offering insights into internet search </a:t>
            </a:r>
            <a:r>
              <a:rPr lang="en-US" sz="2400" dirty="0" err="1"/>
              <a:t>behaviour</a:t>
            </a:r>
            <a:r>
              <a:rPr lang="en-US" sz="2400" dirty="0"/>
              <a:t>.</a:t>
            </a:r>
          </a:p>
          <a:p>
            <a:pPr algn="just"/>
            <a:r>
              <a:rPr lang="en-US" sz="2400" dirty="0"/>
              <a:t>Provides a </a:t>
            </a:r>
            <a:r>
              <a:rPr lang="en-US" sz="2400" b="1" dirty="0">
                <a:solidFill>
                  <a:srgbClr val="FF0000"/>
                </a:solidFill>
              </a:rPr>
              <a:t>relative</a:t>
            </a:r>
            <a:r>
              <a:rPr lang="en-US" sz="2400" dirty="0">
                <a:solidFill>
                  <a:srgbClr val="FF0000"/>
                </a:solidFill>
              </a:rPr>
              <a:t> </a:t>
            </a:r>
            <a:r>
              <a:rPr lang="en-US" sz="2400" b="1" dirty="0">
                <a:solidFill>
                  <a:srgbClr val="FF0000"/>
                </a:solidFill>
              </a:rPr>
              <a:t>search volume </a:t>
            </a:r>
            <a:r>
              <a:rPr lang="en-US" sz="2400" dirty="0"/>
              <a:t>scaled from 0 to 100, indicating interest relative to the highest point in the series for the chosen region and time.</a:t>
            </a:r>
          </a:p>
          <a:p>
            <a:pPr algn="just"/>
            <a:r>
              <a:rPr lang="en-US" sz="2400" dirty="0"/>
              <a:t> A value of 100 indicates the peak popularity of a term within the specified time frame.</a:t>
            </a:r>
          </a:p>
          <a:p>
            <a:pPr algn="just">
              <a:lnSpc>
                <a:spcPct val="100000"/>
              </a:lnSpc>
            </a:pPr>
            <a:endParaRPr lang="en-US" sz="2400" dirty="0"/>
          </a:p>
        </p:txBody>
      </p:sp>
      <p:sp>
        <p:nvSpPr>
          <p:cNvPr id="4" name="Slide Number Placeholder 3">
            <a:extLst>
              <a:ext uri="{FF2B5EF4-FFF2-40B4-BE49-F238E27FC236}">
                <a16:creationId xmlns:a16="http://schemas.microsoft.com/office/drawing/2014/main" id="{A9632972-B0AD-4D07-090C-35023819AF04}"/>
              </a:ext>
            </a:extLst>
          </p:cNvPr>
          <p:cNvSpPr>
            <a:spLocks noGrp="1"/>
          </p:cNvSpPr>
          <p:nvPr>
            <p:ph type="sldNum" sz="quarter" idx="12"/>
          </p:nvPr>
        </p:nvSpPr>
        <p:spPr/>
        <p:txBody>
          <a:bodyPr/>
          <a:lstStyle/>
          <a:p>
            <a:fld id="{88DB4422-1BD0-49AA-A557-07A49831017A}" type="slidenum">
              <a:rPr lang="en-GB" smtClean="0"/>
              <a:t>10</a:t>
            </a:fld>
            <a:endParaRPr lang="en-GB"/>
          </a:p>
        </p:txBody>
      </p:sp>
    </p:spTree>
    <p:extLst>
      <p:ext uri="{BB962C8B-B14F-4D97-AF65-F5344CB8AC3E}">
        <p14:creationId xmlns:p14="http://schemas.microsoft.com/office/powerpoint/2010/main" val="78793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06FCF-4856-A2F3-D84A-2FCF53309F07}"/>
              </a:ext>
            </a:extLst>
          </p:cNvPr>
          <p:cNvSpPr>
            <a:spLocks noGrp="1"/>
          </p:cNvSpPr>
          <p:nvPr>
            <p:ph idx="1"/>
          </p:nvPr>
        </p:nvSpPr>
        <p:spPr>
          <a:xfrm>
            <a:off x="838200" y="1060315"/>
            <a:ext cx="10515600" cy="5116647"/>
          </a:xfrm>
        </p:spPr>
        <p:txBody>
          <a:bodyPr>
            <a:normAutofit/>
          </a:bodyPr>
          <a:lstStyle/>
          <a:p>
            <a:pPr algn="just">
              <a:lnSpc>
                <a:spcPct val="100000"/>
              </a:lnSpc>
              <a:buFont typeface="Arial" panose="020B0604020202020204" pitchFamily="34" charset="0"/>
              <a:buChar char="•"/>
            </a:pPr>
            <a:r>
              <a:rPr lang="en-US" sz="2400" b="1" dirty="0"/>
              <a:t>Timeframe:</a:t>
            </a:r>
            <a:r>
              <a:rPr lang="en-US" sz="2400" dirty="0"/>
              <a:t> December 2019 to April 2024</a:t>
            </a:r>
          </a:p>
          <a:p>
            <a:pPr algn="just">
              <a:lnSpc>
                <a:spcPct val="100000"/>
              </a:lnSpc>
              <a:buFont typeface="Arial" panose="020B0604020202020204" pitchFamily="34" charset="0"/>
              <a:buChar char="•"/>
            </a:pPr>
            <a:r>
              <a:rPr lang="en-US" sz="2400" b="1" dirty="0"/>
              <a:t>Key Questions:</a:t>
            </a:r>
            <a:endParaRPr lang="en-US" sz="2400" dirty="0"/>
          </a:p>
          <a:p>
            <a:pPr marL="742950" lvl="1" indent="-285750" algn="just">
              <a:lnSpc>
                <a:spcPct val="100000"/>
              </a:lnSpc>
              <a:buFont typeface="Arial" panose="020B0604020202020204" pitchFamily="34" charset="0"/>
              <a:buChar char="•"/>
            </a:pPr>
            <a:r>
              <a:rPr lang="en-US" dirty="0"/>
              <a:t>What solutions have emerged to meet the demands of distance education during and post COVID-19? </a:t>
            </a:r>
            <a:r>
              <a:rPr lang="en-US" dirty="0">
                <a:solidFill>
                  <a:srgbClr val="FF0000"/>
                </a:solidFill>
              </a:rPr>
              <a:t>(Emergent Solutions)</a:t>
            </a:r>
          </a:p>
          <a:p>
            <a:pPr marL="742950" lvl="1" indent="-285750" algn="just">
              <a:lnSpc>
                <a:spcPct val="100000"/>
              </a:lnSpc>
              <a:buFont typeface="Arial" panose="020B0604020202020204" pitchFamily="34" charset="0"/>
              <a:buChar char="•"/>
            </a:pPr>
            <a:r>
              <a:rPr lang="en-US" dirty="0"/>
              <a:t>Which distance learning solutions have garnered widespread attention and public interest? </a:t>
            </a:r>
            <a:r>
              <a:rPr lang="en-US" dirty="0">
                <a:solidFill>
                  <a:srgbClr val="FF0000"/>
                </a:solidFill>
              </a:rPr>
              <a:t>(Public Interest)</a:t>
            </a:r>
          </a:p>
          <a:p>
            <a:pPr marL="285750" indent="-285750" algn="just">
              <a:lnSpc>
                <a:spcPct val="100000"/>
              </a:lnSpc>
            </a:pPr>
            <a:r>
              <a:rPr lang="en-US" sz="2400" dirty="0"/>
              <a:t>Selected search terms based on UNESCO's list of distance learning solutions (UNESCO, 2020).</a:t>
            </a:r>
          </a:p>
          <a:p>
            <a:pPr marL="285750" indent="-285750" algn="just">
              <a:lnSpc>
                <a:spcPct val="100000"/>
              </a:lnSpc>
            </a:pPr>
            <a:r>
              <a:rPr lang="en-US" sz="2400" dirty="0"/>
              <a:t>Concentrated on the education category to improve data relevance and accuracy (Vaughan &amp; Romero‐</a:t>
            </a:r>
            <a:r>
              <a:rPr lang="en-US" sz="2400" dirty="0" err="1"/>
              <a:t>Frías</a:t>
            </a:r>
            <a:r>
              <a:rPr lang="en-US" sz="2400" dirty="0"/>
              <a:t>, 2014).</a:t>
            </a:r>
          </a:p>
          <a:p>
            <a:pPr algn="just"/>
            <a:r>
              <a:rPr lang="en-US" sz="2400" dirty="0"/>
              <a:t>Avoided acronyms to prevent confusion, focusing on specific tools and techniques in the market (Vaughan &amp; Romero-Frias, 2014).</a:t>
            </a:r>
          </a:p>
        </p:txBody>
      </p:sp>
      <p:sp>
        <p:nvSpPr>
          <p:cNvPr id="4" name="Slide Number Placeholder 3">
            <a:extLst>
              <a:ext uri="{FF2B5EF4-FFF2-40B4-BE49-F238E27FC236}">
                <a16:creationId xmlns:a16="http://schemas.microsoft.com/office/drawing/2014/main" id="{A7475CC0-0C02-3F13-D7F0-9F0D460ABA6A}"/>
              </a:ext>
            </a:extLst>
          </p:cNvPr>
          <p:cNvSpPr>
            <a:spLocks noGrp="1"/>
          </p:cNvSpPr>
          <p:nvPr>
            <p:ph type="sldNum" sz="quarter" idx="12"/>
          </p:nvPr>
        </p:nvSpPr>
        <p:spPr/>
        <p:txBody>
          <a:bodyPr/>
          <a:lstStyle/>
          <a:p>
            <a:fld id="{88DB4422-1BD0-49AA-A557-07A49831017A}" type="slidenum">
              <a:rPr lang="en-GB" smtClean="0"/>
              <a:t>11</a:t>
            </a:fld>
            <a:endParaRPr lang="en-GB"/>
          </a:p>
        </p:txBody>
      </p:sp>
      <p:sp>
        <p:nvSpPr>
          <p:cNvPr id="6" name="TextBox 5">
            <a:extLst>
              <a:ext uri="{FF2B5EF4-FFF2-40B4-BE49-F238E27FC236}">
                <a16:creationId xmlns:a16="http://schemas.microsoft.com/office/drawing/2014/main" id="{05DA4A5A-447E-6664-28BD-430F30E9A554}"/>
              </a:ext>
            </a:extLst>
          </p:cNvPr>
          <p:cNvSpPr txBox="1"/>
          <p:nvPr/>
        </p:nvSpPr>
        <p:spPr>
          <a:xfrm>
            <a:off x="838200" y="253180"/>
            <a:ext cx="9326393" cy="553998"/>
          </a:xfrm>
          <a:prstGeom prst="rect">
            <a:avLst/>
          </a:prstGeom>
          <a:noFill/>
        </p:spPr>
        <p:txBody>
          <a:bodyPr wrap="square">
            <a:spAutoFit/>
          </a:bodyPr>
          <a:lstStyle/>
          <a:p>
            <a:r>
              <a:rPr lang="en-US" sz="3000" dirty="0"/>
              <a:t>Google Trends Analysis in Distance Education</a:t>
            </a:r>
          </a:p>
        </p:txBody>
      </p:sp>
    </p:spTree>
    <p:extLst>
      <p:ext uri="{BB962C8B-B14F-4D97-AF65-F5344CB8AC3E}">
        <p14:creationId xmlns:p14="http://schemas.microsoft.com/office/powerpoint/2010/main" val="23007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75C4-B1E7-78FE-0673-7A12AAC7906D}"/>
              </a:ext>
            </a:extLst>
          </p:cNvPr>
          <p:cNvSpPr>
            <a:spLocks noGrp="1"/>
          </p:cNvSpPr>
          <p:nvPr>
            <p:ph type="title"/>
          </p:nvPr>
        </p:nvSpPr>
        <p:spPr>
          <a:xfrm>
            <a:off x="595009" y="288250"/>
            <a:ext cx="10515600" cy="777604"/>
          </a:xfrm>
        </p:spPr>
        <p:txBody>
          <a:bodyPr>
            <a:normAutofit/>
          </a:bodyPr>
          <a:lstStyle/>
          <a:p>
            <a:r>
              <a:rPr lang="en-US" sz="3200" dirty="0"/>
              <a:t>Segmentation of Analysis</a:t>
            </a:r>
          </a:p>
        </p:txBody>
      </p:sp>
      <p:sp>
        <p:nvSpPr>
          <p:cNvPr id="3" name="Content Placeholder 2">
            <a:extLst>
              <a:ext uri="{FF2B5EF4-FFF2-40B4-BE49-F238E27FC236}">
                <a16:creationId xmlns:a16="http://schemas.microsoft.com/office/drawing/2014/main" id="{5F1F7283-B048-F3F7-C900-B6CD40FEA042}"/>
              </a:ext>
            </a:extLst>
          </p:cNvPr>
          <p:cNvSpPr>
            <a:spLocks noGrp="1"/>
          </p:cNvSpPr>
          <p:nvPr>
            <p:ph idx="1"/>
          </p:nvPr>
        </p:nvSpPr>
        <p:spPr>
          <a:xfrm>
            <a:off x="838200" y="1225736"/>
            <a:ext cx="10515600" cy="4970732"/>
          </a:xfrm>
        </p:spPr>
        <p:txBody>
          <a:bodyPr>
            <a:normAutofit fontScale="92500" lnSpcReduction="10000"/>
          </a:bodyPr>
          <a:lstStyle/>
          <a:p>
            <a:r>
              <a:rPr lang="en-US" dirty="0"/>
              <a:t>Digital learning management systems</a:t>
            </a:r>
          </a:p>
          <a:p>
            <a:r>
              <a:rPr lang="en-US" dirty="0"/>
              <a:t>Systems designed for basic mobile phone usage</a:t>
            </a:r>
          </a:p>
          <a:p>
            <a:r>
              <a:rPr lang="en-US" dirty="0"/>
              <a:t>Systems with strong offline functionalities</a:t>
            </a:r>
          </a:p>
          <a:p>
            <a:r>
              <a:rPr lang="en-US" dirty="0"/>
              <a:t>Massive Open Online Course (MOOC) platforms</a:t>
            </a:r>
          </a:p>
          <a:p>
            <a:r>
              <a:rPr lang="en-US" dirty="0"/>
              <a:t>Self-directed learning resources</a:t>
            </a:r>
          </a:p>
          <a:p>
            <a:r>
              <a:rPr lang="en-US" dirty="0"/>
              <a:t>Mobile reading apps</a:t>
            </a:r>
          </a:p>
          <a:p>
            <a:r>
              <a:rPr lang="en-US" dirty="0"/>
              <a:t>Collaboration platforms facilitating live-video communication</a:t>
            </a:r>
          </a:p>
          <a:p>
            <a:r>
              <a:rPr lang="en-US" dirty="0"/>
              <a:t>Tools for educators to create digital learning content</a:t>
            </a:r>
          </a:p>
          <a:p>
            <a:r>
              <a:rPr lang="en-US" dirty="0"/>
              <a:t>External repositories of distance learning solutions</a:t>
            </a:r>
          </a:p>
          <a:p>
            <a:r>
              <a:rPr lang="en-US" dirty="0"/>
              <a:t>Tools for Online proctoring</a:t>
            </a:r>
          </a:p>
          <a:p>
            <a:r>
              <a:rPr lang="en-US" dirty="0"/>
              <a:t>Psychosocial support</a:t>
            </a:r>
          </a:p>
        </p:txBody>
      </p:sp>
      <p:sp>
        <p:nvSpPr>
          <p:cNvPr id="4" name="Slide Number Placeholder 3">
            <a:extLst>
              <a:ext uri="{FF2B5EF4-FFF2-40B4-BE49-F238E27FC236}">
                <a16:creationId xmlns:a16="http://schemas.microsoft.com/office/drawing/2014/main" id="{0AF2ACF0-D638-7CA0-90A5-74AF93E537F4}"/>
              </a:ext>
            </a:extLst>
          </p:cNvPr>
          <p:cNvSpPr>
            <a:spLocks noGrp="1"/>
          </p:cNvSpPr>
          <p:nvPr>
            <p:ph type="sldNum" sz="quarter" idx="12"/>
          </p:nvPr>
        </p:nvSpPr>
        <p:spPr/>
        <p:txBody>
          <a:bodyPr/>
          <a:lstStyle/>
          <a:p>
            <a:fld id="{88DB4422-1BD0-49AA-A557-07A49831017A}" type="slidenum">
              <a:rPr lang="en-GB" smtClean="0"/>
              <a:t>12</a:t>
            </a:fld>
            <a:endParaRPr lang="en-GB"/>
          </a:p>
        </p:txBody>
      </p:sp>
    </p:spTree>
    <p:extLst>
      <p:ext uri="{BB962C8B-B14F-4D97-AF65-F5344CB8AC3E}">
        <p14:creationId xmlns:p14="http://schemas.microsoft.com/office/powerpoint/2010/main" val="2274354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A536-E3FC-E385-0512-587FE5502E64}"/>
              </a:ext>
            </a:extLst>
          </p:cNvPr>
          <p:cNvSpPr>
            <a:spLocks noGrp="1"/>
          </p:cNvSpPr>
          <p:nvPr>
            <p:ph type="title"/>
          </p:nvPr>
        </p:nvSpPr>
        <p:spPr>
          <a:xfrm>
            <a:off x="575553" y="0"/>
            <a:ext cx="10515600" cy="1371600"/>
          </a:xfrm>
        </p:spPr>
        <p:txBody>
          <a:bodyPr>
            <a:normAutofit/>
          </a:bodyPr>
          <a:lstStyle/>
          <a:p>
            <a:r>
              <a:rPr lang="en-US" sz="3000" dirty="0"/>
              <a:t>Handling Google Trends Query Limitations</a:t>
            </a:r>
          </a:p>
        </p:txBody>
      </p:sp>
      <p:sp>
        <p:nvSpPr>
          <p:cNvPr id="3" name="Content Placeholder 2">
            <a:extLst>
              <a:ext uri="{FF2B5EF4-FFF2-40B4-BE49-F238E27FC236}">
                <a16:creationId xmlns:a16="http://schemas.microsoft.com/office/drawing/2014/main" id="{DF08D7A1-51F7-5B75-BEEC-C6286DBEC25F}"/>
              </a:ext>
            </a:extLst>
          </p:cNvPr>
          <p:cNvSpPr>
            <a:spLocks noGrp="1"/>
          </p:cNvSpPr>
          <p:nvPr>
            <p:ph idx="1"/>
          </p:nvPr>
        </p:nvSpPr>
        <p:spPr>
          <a:xfrm>
            <a:off x="575552" y="1312069"/>
            <a:ext cx="10778247" cy="4233862"/>
          </a:xfrm>
        </p:spPr>
        <p:txBody>
          <a:bodyPr>
            <a:noAutofit/>
          </a:bodyPr>
          <a:lstStyle/>
          <a:p>
            <a:pPr algn="just">
              <a:lnSpc>
                <a:spcPct val="100000"/>
              </a:lnSpc>
              <a:spcAft>
                <a:spcPts val="1200"/>
              </a:spcAft>
            </a:pPr>
            <a:r>
              <a:rPr lang="en-US" sz="2600" dirty="0"/>
              <a:t>In Google trends, it is possible to search for only up to five queries at a time. </a:t>
            </a:r>
          </a:p>
          <a:p>
            <a:pPr algn="just">
              <a:lnSpc>
                <a:spcPct val="100000"/>
              </a:lnSpc>
              <a:spcAft>
                <a:spcPts val="1200"/>
              </a:spcAft>
            </a:pPr>
            <a:r>
              <a:rPr lang="en-US" sz="2600" dirty="0"/>
              <a:t>Under each segmentation, we entered up to five distance learning tools at a time and recorded their relative ranking scores. </a:t>
            </a:r>
          </a:p>
          <a:p>
            <a:pPr algn="just">
              <a:lnSpc>
                <a:spcPct val="100000"/>
              </a:lnSpc>
              <a:spcAft>
                <a:spcPts val="1200"/>
              </a:spcAft>
            </a:pPr>
            <a:r>
              <a:rPr lang="en-US" sz="2600" dirty="0"/>
              <a:t>An iterative pairwise comparison was used to identify tool with the highest relative ranking score during the study period.</a:t>
            </a:r>
          </a:p>
          <a:p>
            <a:pPr algn="just">
              <a:lnSpc>
                <a:spcPct val="100000"/>
              </a:lnSpc>
              <a:spcAft>
                <a:spcPts val="1200"/>
              </a:spcAft>
            </a:pPr>
            <a:r>
              <a:rPr lang="en-US" sz="2600" dirty="0"/>
              <a:t>Used this highest-ranked tool as a reference point for obtaining the relative ranking scores of other tools.</a:t>
            </a:r>
          </a:p>
        </p:txBody>
      </p:sp>
      <p:sp>
        <p:nvSpPr>
          <p:cNvPr id="4" name="Slide Number Placeholder 3">
            <a:extLst>
              <a:ext uri="{FF2B5EF4-FFF2-40B4-BE49-F238E27FC236}">
                <a16:creationId xmlns:a16="http://schemas.microsoft.com/office/drawing/2014/main" id="{A7F830F8-D90E-D75D-745D-FA7C63BD0F53}"/>
              </a:ext>
            </a:extLst>
          </p:cNvPr>
          <p:cNvSpPr>
            <a:spLocks noGrp="1"/>
          </p:cNvSpPr>
          <p:nvPr>
            <p:ph type="sldNum" sz="quarter" idx="12"/>
          </p:nvPr>
        </p:nvSpPr>
        <p:spPr/>
        <p:txBody>
          <a:bodyPr/>
          <a:lstStyle/>
          <a:p>
            <a:fld id="{88DB4422-1BD0-49AA-A557-07A49831017A}" type="slidenum">
              <a:rPr lang="en-GB" smtClean="0"/>
              <a:t>13</a:t>
            </a:fld>
            <a:endParaRPr lang="en-GB"/>
          </a:p>
        </p:txBody>
      </p:sp>
    </p:spTree>
    <p:extLst>
      <p:ext uri="{BB962C8B-B14F-4D97-AF65-F5344CB8AC3E}">
        <p14:creationId xmlns:p14="http://schemas.microsoft.com/office/powerpoint/2010/main" val="5106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45968A-C287-2D3D-4598-7C2FB30053B9}"/>
              </a:ext>
            </a:extLst>
          </p:cNvPr>
          <p:cNvSpPr>
            <a:spLocks noGrp="1"/>
          </p:cNvSpPr>
          <p:nvPr>
            <p:ph type="sldNum" sz="quarter" idx="12"/>
          </p:nvPr>
        </p:nvSpPr>
        <p:spPr/>
        <p:txBody>
          <a:bodyPr/>
          <a:lstStyle/>
          <a:p>
            <a:fld id="{88DB4422-1BD0-49AA-A557-07A49831017A}" type="slidenum">
              <a:rPr lang="en-GB" smtClean="0"/>
              <a:t>14</a:t>
            </a:fld>
            <a:endParaRPr lang="en-GB"/>
          </a:p>
        </p:txBody>
      </p:sp>
      <p:pic>
        <p:nvPicPr>
          <p:cNvPr id="7" name="Picture 6" descr="A graph showing a number of data&#10;&#10;Description automatically generated with medium confidence">
            <a:extLst>
              <a:ext uri="{FF2B5EF4-FFF2-40B4-BE49-F238E27FC236}">
                <a16:creationId xmlns:a16="http://schemas.microsoft.com/office/drawing/2014/main" id="{0D4940DB-ACCF-1835-E8F2-567DA8E2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18" y="136524"/>
            <a:ext cx="8073957" cy="6128089"/>
          </a:xfrm>
          <a:prstGeom prst="rect">
            <a:avLst/>
          </a:prstGeom>
        </p:spPr>
      </p:pic>
      <p:pic>
        <p:nvPicPr>
          <p:cNvPr id="3074" name="Picture 2" descr="Benefits of Using LMS for Schools and RTOs | Didasko Learning Resources">
            <a:extLst>
              <a:ext uri="{FF2B5EF4-FFF2-40B4-BE49-F238E27FC236}">
                <a16:creationId xmlns:a16="http://schemas.microsoft.com/office/drawing/2014/main" id="{F0E35A76-493C-BB63-F933-7BFB4A3A5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81" y="-3151"/>
            <a:ext cx="4289899" cy="69091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43D0F7-B61D-CA4B-476F-DCC621C09FAA}"/>
              </a:ext>
            </a:extLst>
          </p:cNvPr>
          <p:cNvSpPr txBox="1"/>
          <p:nvPr/>
        </p:nvSpPr>
        <p:spPr>
          <a:xfrm>
            <a:off x="225357" y="6067809"/>
            <a:ext cx="3587886" cy="577081"/>
          </a:xfrm>
          <a:prstGeom prst="rect">
            <a:avLst/>
          </a:prstGeom>
          <a:solidFill>
            <a:srgbClr val="FFFFFF">
              <a:alpha val="43137"/>
            </a:srgbClr>
          </a:solidFill>
        </p:spPr>
        <p:txBody>
          <a:bodyPr wrap="square">
            <a:spAutoFit/>
          </a:bodyPr>
          <a:lstStyle/>
          <a:p>
            <a:r>
              <a:rPr lang="en-US" sz="1050" dirty="0"/>
              <a:t>Image Source: https://www.didasko-online.com/wp-content/uploads/2022/09/LMS-and-learning-icons-with-man-using-computer-as-background.jpg</a:t>
            </a:r>
          </a:p>
        </p:txBody>
      </p:sp>
    </p:spTree>
    <p:extLst>
      <p:ext uri="{BB962C8B-B14F-4D97-AF65-F5344CB8AC3E}">
        <p14:creationId xmlns:p14="http://schemas.microsoft.com/office/powerpoint/2010/main" val="1758082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5A99A9-DA91-FB82-F1C1-11B3E3844DD0}"/>
              </a:ext>
            </a:extLst>
          </p:cNvPr>
          <p:cNvSpPr>
            <a:spLocks noGrp="1"/>
          </p:cNvSpPr>
          <p:nvPr>
            <p:ph type="sldNum" sz="quarter" idx="12"/>
          </p:nvPr>
        </p:nvSpPr>
        <p:spPr/>
        <p:txBody>
          <a:bodyPr/>
          <a:lstStyle/>
          <a:p>
            <a:fld id="{88DB4422-1BD0-49AA-A557-07A49831017A}" type="slidenum">
              <a:rPr lang="en-GB" smtClean="0"/>
              <a:t>15</a:t>
            </a:fld>
            <a:endParaRPr lang="en-GB"/>
          </a:p>
        </p:txBody>
      </p:sp>
      <p:pic>
        <p:nvPicPr>
          <p:cNvPr id="6" name="Picture 5" descr="A graph of a course&#10;&#10;Description automatically generated">
            <a:extLst>
              <a:ext uri="{FF2B5EF4-FFF2-40B4-BE49-F238E27FC236}">
                <a16:creationId xmlns:a16="http://schemas.microsoft.com/office/drawing/2014/main" id="{AA896708-D204-DE60-CF01-C1066742E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523" y="136525"/>
            <a:ext cx="7808726" cy="6089177"/>
          </a:xfrm>
          <a:prstGeom prst="rect">
            <a:avLst/>
          </a:prstGeom>
        </p:spPr>
      </p:pic>
      <p:pic>
        <p:nvPicPr>
          <p:cNvPr id="12290" name="Picture 2" descr="What You Need to Know About online Education and How to Launch Your First  Online Course - IntelligentHQ">
            <a:extLst>
              <a:ext uri="{FF2B5EF4-FFF2-40B4-BE49-F238E27FC236}">
                <a16:creationId xmlns:a16="http://schemas.microsoft.com/office/drawing/2014/main" id="{D237641B-2EEE-44B8-950F-0A5112D115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39"/>
          <a:stretch/>
        </p:blipFill>
        <p:spPr bwMode="auto">
          <a:xfrm>
            <a:off x="0" y="0"/>
            <a:ext cx="393970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C81A47-C4F4-1B73-134C-BEB21A55041B}"/>
              </a:ext>
            </a:extLst>
          </p:cNvPr>
          <p:cNvSpPr txBox="1"/>
          <p:nvPr/>
        </p:nvSpPr>
        <p:spPr>
          <a:xfrm>
            <a:off x="307385" y="6067809"/>
            <a:ext cx="3107176" cy="577081"/>
          </a:xfrm>
          <a:prstGeom prst="rect">
            <a:avLst/>
          </a:prstGeom>
          <a:solidFill>
            <a:srgbClr val="FFFFFF">
              <a:alpha val="50196"/>
            </a:srgbClr>
          </a:solidFill>
        </p:spPr>
        <p:txBody>
          <a:bodyPr wrap="square">
            <a:spAutoFit/>
          </a:bodyPr>
          <a:lstStyle/>
          <a:p>
            <a:r>
              <a:rPr lang="en-US" sz="1050" dirty="0"/>
              <a:t>Image Source: https://www.intelligenthq.com/wp-content/uploads/2018/06/Online-course-certificates.jpg</a:t>
            </a:r>
          </a:p>
        </p:txBody>
      </p:sp>
    </p:spTree>
    <p:extLst>
      <p:ext uri="{BB962C8B-B14F-4D97-AF65-F5344CB8AC3E}">
        <p14:creationId xmlns:p14="http://schemas.microsoft.com/office/powerpoint/2010/main" val="207799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607D4E-9D7E-407B-2F4E-A7814123B7CE}"/>
              </a:ext>
            </a:extLst>
          </p:cNvPr>
          <p:cNvSpPr>
            <a:spLocks noGrp="1"/>
          </p:cNvSpPr>
          <p:nvPr>
            <p:ph type="sldNum" sz="quarter" idx="12"/>
          </p:nvPr>
        </p:nvSpPr>
        <p:spPr/>
        <p:txBody>
          <a:bodyPr/>
          <a:lstStyle/>
          <a:p>
            <a:fld id="{88DB4422-1BD0-49AA-A557-07A49831017A}" type="slidenum">
              <a:rPr lang="en-GB" smtClean="0"/>
              <a:t>16</a:t>
            </a:fld>
            <a:endParaRPr lang="en-GB"/>
          </a:p>
        </p:txBody>
      </p:sp>
      <p:pic>
        <p:nvPicPr>
          <p:cNvPr id="6" name="Picture 5" descr="A graph of different colored lines&#10;&#10;Description automatically generated">
            <a:extLst>
              <a:ext uri="{FF2B5EF4-FFF2-40B4-BE49-F238E27FC236}">
                <a16:creationId xmlns:a16="http://schemas.microsoft.com/office/drawing/2014/main" id="{8575CB78-FC6D-DEAD-F913-EA6163DDC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361" y="272374"/>
            <a:ext cx="7830928" cy="6083975"/>
          </a:xfrm>
          <a:prstGeom prst="rect">
            <a:avLst/>
          </a:prstGeom>
        </p:spPr>
      </p:pic>
      <p:pic>
        <p:nvPicPr>
          <p:cNvPr id="5126" name="Picture 6" descr="The lack of training for teachers in the use of new technologies: Why is  our education">
            <a:extLst>
              <a:ext uri="{FF2B5EF4-FFF2-40B4-BE49-F238E27FC236}">
                <a16:creationId xmlns:a16="http://schemas.microsoft.com/office/drawing/2014/main" id="{1C6954DB-A05C-EB18-05DA-B7EE0538CB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83" t="-1473" r="47455"/>
          <a:stretch/>
        </p:blipFill>
        <p:spPr bwMode="auto">
          <a:xfrm>
            <a:off x="0" y="-126460"/>
            <a:ext cx="3861881" cy="69844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A679EF-2D35-120B-385A-B71098D6036D}"/>
              </a:ext>
            </a:extLst>
          </p:cNvPr>
          <p:cNvSpPr txBox="1"/>
          <p:nvPr/>
        </p:nvSpPr>
        <p:spPr>
          <a:xfrm>
            <a:off x="171855" y="6148601"/>
            <a:ext cx="3518170" cy="415498"/>
          </a:xfrm>
          <a:prstGeom prst="rect">
            <a:avLst/>
          </a:prstGeom>
          <a:solidFill>
            <a:srgbClr val="FFFFFF">
              <a:alpha val="50196"/>
            </a:srgbClr>
          </a:solidFill>
        </p:spPr>
        <p:txBody>
          <a:bodyPr wrap="square">
            <a:spAutoFit/>
          </a:bodyPr>
          <a:lstStyle/>
          <a:p>
            <a:r>
              <a:rPr lang="en-US" sz="1050" dirty="0"/>
              <a:t>Image Source: https://www.linkedin.com/pulse/lack-training-teachers-use-new-technologies-why-our-education-/</a:t>
            </a:r>
          </a:p>
        </p:txBody>
      </p:sp>
    </p:spTree>
    <p:extLst>
      <p:ext uri="{BB962C8B-B14F-4D97-AF65-F5344CB8AC3E}">
        <p14:creationId xmlns:p14="http://schemas.microsoft.com/office/powerpoint/2010/main" val="529865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19AFD9-A877-FCBB-8EDD-7E995B9D8FB8}"/>
              </a:ext>
            </a:extLst>
          </p:cNvPr>
          <p:cNvSpPr>
            <a:spLocks noGrp="1"/>
          </p:cNvSpPr>
          <p:nvPr>
            <p:ph type="sldNum" sz="quarter" idx="12"/>
          </p:nvPr>
        </p:nvSpPr>
        <p:spPr/>
        <p:txBody>
          <a:bodyPr/>
          <a:lstStyle/>
          <a:p>
            <a:fld id="{88DB4422-1BD0-49AA-A557-07A49831017A}" type="slidenum">
              <a:rPr lang="en-GB" smtClean="0"/>
              <a:t>17</a:t>
            </a:fld>
            <a:endParaRPr lang="en-GB"/>
          </a:p>
        </p:txBody>
      </p:sp>
      <p:pic>
        <p:nvPicPr>
          <p:cNvPr id="6" name="Picture 5" descr="A graph of a graph showing different types of data&#10;&#10;Description automatically generated with medium confidence">
            <a:extLst>
              <a:ext uri="{FF2B5EF4-FFF2-40B4-BE49-F238E27FC236}">
                <a16:creationId xmlns:a16="http://schemas.microsoft.com/office/drawing/2014/main" id="{20BC3A88-3EF1-A1C9-FF16-F3C1B115D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323" y="285745"/>
            <a:ext cx="7975870" cy="6070605"/>
          </a:xfrm>
          <a:prstGeom prst="rect">
            <a:avLst/>
          </a:prstGeom>
        </p:spPr>
      </p:pic>
      <p:pic>
        <p:nvPicPr>
          <p:cNvPr id="6148" name="Picture 4" descr="Self-Directed Learning: Unlock Your Educational Journey | AI Art Generator  | Easy-Peasy.AI">
            <a:extLst>
              <a:ext uri="{FF2B5EF4-FFF2-40B4-BE49-F238E27FC236}">
                <a16:creationId xmlns:a16="http://schemas.microsoft.com/office/drawing/2014/main" id="{6094752E-9E1E-5CBB-44DE-5E2C2E5642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66" r="26025"/>
          <a:stretch/>
        </p:blipFill>
        <p:spPr bwMode="auto">
          <a:xfrm>
            <a:off x="0" y="0"/>
            <a:ext cx="3941323"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8C7A78-7663-F38D-E1AA-02976EBA993B}"/>
              </a:ext>
            </a:extLst>
          </p:cNvPr>
          <p:cNvSpPr txBox="1"/>
          <p:nvPr/>
        </p:nvSpPr>
        <p:spPr>
          <a:xfrm>
            <a:off x="274807" y="6067809"/>
            <a:ext cx="3013142" cy="577081"/>
          </a:xfrm>
          <a:prstGeom prst="rect">
            <a:avLst/>
          </a:prstGeom>
          <a:solidFill>
            <a:srgbClr val="FFFFFF">
              <a:alpha val="49020"/>
            </a:srgbClr>
          </a:solidFill>
        </p:spPr>
        <p:txBody>
          <a:bodyPr wrap="square">
            <a:spAutoFit/>
          </a:bodyPr>
          <a:lstStyle/>
          <a:p>
            <a:r>
              <a:rPr lang="en-US" sz="1050" dirty="0"/>
              <a:t>Image Source: https://easy-peasy.ai/ai-image-generator/images/self-directed-learning-unlock-educational-journey</a:t>
            </a:r>
          </a:p>
        </p:txBody>
      </p:sp>
    </p:spTree>
    <p:extLst>
      <p:ext uri="{BB962C8B-B14F-4D97-AF65-F5344CB8AC3E}">
        <p14:creationId xmlns:p14="http://schemas.microsoft.com/office/powerpoint/2010/main" val="1032852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2868D-127B-E5F6-FB3E-7AC6B08FABF7}"/>
              </a:ext>
            </a:extLst>
          </p:cNvPr>
          <p:cNvSpPr>
            <a:spLocks noGrp="1"/>
          </p:cNvSpPr>
          <p:nvPr>
            <p:ph type="sldNum" sz="quarter" idx="12"/>
          </p:nvPr>
        </p:nvSpPr>
        <p:spPr/>
        <p:txBody>
          <a:bodyPr/>
          <a:lstStyle/>
          <a:p>
            <a:fld id="{88DB4422-1BD0-49AA-A557-07A49831017A}" type="slidenum">
              <a:rPr lang="en-GB" smtClean="0"/>
              <a:t>18</a:t>
            </a:fld>
            <a:endParaRPr lang="en-GB"/>
          </a:p>
        </p:txBody>
      </p:sp>
      <p:pic>
        <p:nvPicPr>
          <p:cNvPr id="6" name="Picture 5" descr="A graph showing a graph of different colored lines&#10;&#10;Description automatically generated with medium confidence">
            <a:extLst>
              <a:ext uri="{FF2B5EF4-FFF2-40B4-BE49-F238E27FC236}">
                <a16:creationId xmlns:a16="http://schemas.microsoft.com/office/drawing/2014/main" id="{7EDFAF0E-ACB5-B9A2-4A51-5A07DBDDC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617" y="255011"/>
            <a:ext cx="7749305" cy="6101339"/>
          </a:xfrm>
          <a:prstGeom prst="rect">
            <a:avLst/>
          </a:prstGeom>
        </p:spPr>
      </p:pic>
      <p:pic>
        <p:nvPicPr>
          <p:cNvPr id="7170" name="Picture 2" descr="Role of Education in the Modern World of Technologies | The Beer  Connoisseur®">
            <a:extLst>
              <a:ext uri="{FF2B5EF4-FFF2-40B4-BE49-F238E27FC236}">
                <a16:creationId xmlns:a16="http://schemas.microsoft.com/office/drawing/2014/main" id="{0036A358-571A-2E84-393F-3F7F31D0A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279" r="5594"/>
          <a:stretch/>
        </p:blipFill>
        <p:spPr bwMode="auto">
          <a:xfrm>
            <a:off x="0" y="-48640"/>
            <a:ext cx="3871609" cy="6906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6EFECD-C975-AA85-96DA-DA5E7C2ED6E7}"/>
              </a:ext>
            </a:extLst>
          </p:cNvPr>
          <p:cNvSpPr txBox="1"/>
          <p:nvPr/>
        </p:nvSpPr>
        <p:spPr>
          <a:xfrm>
            <a:off x="287370" y="5800248"/>
            <a:ext cx="3438324" cy="738664"/>
          </a:xfrm>
          <a:prstGeom prst="rect">
            <a:avLst/>
          </a:prstGeom>
          <a:solidFill>
            <a:srgbClr val="FFFFFF">
              <a:alpha val="45098"/>
            </a:srgbClr>
          </a:solidFill>
        </p:spPr>
        <p:txBody>
          <a:bodyPr wrap="square">
            <a:spAutoFit/>
          </a:bodyPr>
          <a:lstStyle/>
          <a:p>
            <a:r>
              <a:rPr lang="en-US" sz="1050" dirty="0"/>
              <a:t>Image Source: https://beerconnoisseur.com/sites/default/files/blogs/2022/role_of_education_in_the_modern_world_of_technologies/remote-working-1024x681-1-900x599-1.jpg</a:t>
            </a:r>
          </a:p>
        </p:txBody>
      </p:sp>
    </p:spTree>
    <p:extLst>
      <p:ext uri="{BB962C8B-B14F-4D97-AF65-F5344CB8AC3E}">
        <p14:creationId xmlns:p14="http://schemas.microsoft.com/office/powerpoint/2010/main" val="3248322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CDE99D-6171-2480-0F4E-87397B896464}"/>
              </a:ext>
            </a:extLst>
          </p:cNvPr>
          <p:cNvSpPr>
            <a:spLocks noGrp="1"/>
          </p:cNvSpPr>
          <p:nvPr>
            <p:ph type="sldNum" sz="quarter" idx="12"/>
          </p:nvPr>
        </p:nvSpPr>
        <p:spPr/>
        <p:txBody>
          <a:bodyPr/>
          <a:lstStyle/>
          <a:p>
            <a:fld id="{88DB4422-1BD0-49AA-A557-07A49831017A}" type="slidenum">
              <a:rPr lang="en-GB" smtClean="0"/>
              <a:t>19</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2FBF445-2987-D204-6D3E-829FD4B68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335" y="369651"/>
            <a:ext cx="7928043" cy="5986699"/>
          </a:xfrm>
          <a:prstGeom prst="rect">
            <a:avLst/>
          </a:prstGeom>
        </p:spPr>
      </p:pic>
      <p:pic>
        <p:nvPicPr>
          <p:cNvPr id="8194" name="Picture 2" descr="Simulating the Classroom Experience with Zoom | Faculty Focus">
            <a:extLst>
              <a:ext uri="{FF2B5EF4-FFF2-40B4-BE49-F238E27FC236}">
                <a16:creationId xmlns:a16="http://schemas.microsoft.com/office/drawing/2014/main" id="{EAAB5FA3-4540-7673-D38C-53EB55D319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05" r="27286"/>
          <a:stretch/>
        </p:blipFill>
        <p:spPr bwMode="auto">
          <a:xfrm>
            <a:off x="0" y="0"/>
            <a:ext cx="3881336"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6BE211-6353-CDB0-E722-7F711EA3D40E}"/>
              </a:ext>
            </a:extLst>
          </p:cNvPr>
          <p:cNvSpPr txBox="1"/>
          <p:nvPr/>
        </p:nvSpPr>
        <p:spPr>
          <a:xfrm>
            <a:off x="200632" y="5914416"/>
            <a:ext cx="3480071" cy="738664"/>
          </a:xfrm>
          <a:prstGeom prst="rect">
            <a:avLst/>
          </a:prstGeom>
          <a:solidFill>
            <a:srgbClr val="FFFFFF">
              <a:alpha val="43922"/>
            </a:srgbClr>
          </a:solidFill>
        </p:spPr>
        <p:txBody>
          <a:bodyPr wrap="square">
            <a:spAutoFit/>
          </a:bodyPr>
          <a:lstStyle/>
          <a:p>
            <a:r>
              <a:rPr lang="en-US" sz="1050" dirty="0"/>
              <a:t>Image Source: https://s39613.pcdn.co/wp-content/uploads/2021/05/during-covid19-attractive-woman-gestures-during-virtual-meeting-with-picture-id1293927641.jpg</a:t>
            </a:r>
          </a:p>
        </p:txBody>
      </p:sp>
    </p:spTree>
    <p:extLst>
      <p:ext uri="{BB962C8B-B14F-4D97-AF65-F5344CB8AC3E}">
        <p14:creationId xmlns:p14="http://schemas.microsoft.com/office/powerpoint/2010/main" val="3160190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250" y="2723069"/>
            <a:ext cx="1794264" cy="1985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181790" y="4699802"/>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94" y="2679428"/>
            <a:ext cx="2029605" cy="2029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3816600" y="4723303"/>
            <a:ext cx="3797750"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sp>
        <p:nvSpPr>
          <p:cNvPr id="8" name="TextBox 7">
            <a:extLst>
              <a:ext uri="{FF2B5EF4-FFF2-40B4-BE49-F238E27FC236}">
                <a16:creationId xmlns:a16="http://schemas.microsoft.com/office/drawing/2014/main" id="{708B25AB-76D0-89D2-CC7C-AB746BF2D708}"/>
              </a:ext>
            </a:extLst>
          </p:cNvPr>
          <p:cNvSpPr txBox="1"/>
          <p:nvPr/>
        </p:nvSpPr>
        <p:spPr>
          <a:xfrm>
            <a:off x="673751" y="314885"/>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759" y="5377272"/>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9395" y="5353422"/>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a:t>
            </a:fld>
            <a:endParaRPr lang="en-GB"/>
          </a:p>
        </p:txBody>
      </p:sp>
      <p:grpSp>
        <p:nvGrpSpPr>
          <p:cNvPr id="14" name="Group 13">
            <a:extLst>
              <a:ext uri="{FF2B5EF4-FFF2-40B4-BE49-F238E27FC236}">
                <a16:creationId xmlns:a16="http://schemas.microsoft.com/office/drawing/2014/main" id="{0120B8AD-26C4-D745-5B37-6AF27EE30CED}"/>
              </a:ext>
            </a:extLst>
          </p:cNvPr>
          <p:cNvGrpSpPr/>
          <p:nvPr/>
        </p:nvGrpSpPr>
        <p:grpSpPr>
          <a:xfrm>
            <a:off x="283702" y="5810802"/>
            <a:ext cx="1280597" cy="475491"/>
            <a:chOff x="2421957" y="5518182"/>
            <a:chExt cx="1280597" cy="475491"/>
          </a:xfrm>
        </p:grpSpPr>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59696" y="5518182"/>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29682" y="5532946"/>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2421957" y="5532008"/>
              <a:ext cx="429655" cy="461665"/>
            </a:xfrm>
            <a:prstGeom prst="rect">
              <a:avLst/>
            </a:prstGeom>
          </p:spPr>
        </p:pic>
      </p:grpSp>
      <p:grpSp>
        <p:nvGrpSpPr>
          <p:cNvPr id="15" name="Group 14">
            <a:extLst>
              <a:ext uri="{FF2B5EF4-FFF2-40B4-BE49-F238E27FC236}">
                <a16:creationId xmlns:a16="http://schemas.microsoft.com/office/drawing/2014/main" id="{05E3F12E-6055-0847-4300-4378761BA5E5}"/>
              </a:ext>
            </a:extLst>
          </p:cNvPr>
          <p:cNvGrpSpPr/>
          <p:nvPr/>
        </p:nvGrpSpPr>
        <p:grpSpPr>
          <a:xfrm>
            <a:off x="4175034" y="5789253"/>
            <a:ext cx="1217818" cy="462577"/>
            <a:chOff x="7082759" y="5518183"/>
            <a:chExt cx="1217818" cy="476428"/>
          </a:xfrm>
        </p:grpSpPr>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92057"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7705" y="5546460"/>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7082759" y="5532946"/>
              <a:ext cx="429655" cy="461665"/>
            </a:xfrm>
            <a:prstGeom prst="rect">
              <a:avLst/>
            </a:prstGeom>
          </p:spPr>
        </p:pic>
      </p:grpSp>
      <p:pic>
        <p:nvPicPr>
          <p:cNvPr id="12" name="Picture 4" descr="RETINA">
            <a:extLst>
              <a:ext uri="{FF2B5EF4-FFF2-40B4-BE49-F238E27FC236}">
                <a16:creationId xmlns:a16="http://schemas.microsoft.com/office/drawing/2014/main" id="{9B5170E0-1B4E-E17B-3C00-8C2B3377AE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73800" y="2913746"/>
            <a:ext cx="1560967" cy="15609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BC8FEC-7FB1-48E5-3239-3E0717BB1140}"/>
              </a:ext>
            </a:extLst>
          </p:cNvPr>
          <p:cNvSpPr txBox="1"/>
          <p:nvPr/>
        </p:nvSpPr>
        <p:spPr>
          <a:xfrm>
            <a:off x="605168" y="1414660"/>
            <a:ext cx="10748632"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b="1" i="0" u="none" strike="noStrike" cap="none" normalizeH="0" baseline="0" dirty="0">
                <a:ln>
                  <a:noFill/>
                </a:ln>
                <a:solidFill>
                  <a:srgbClr val="FF0066"/>
                </a:solidFill>
                <a:effectLst/>
                <a:latin typeface="Arial" panose="020B0604020202020204" pitchFamily="34" charset="0"/>
              </a:rPr>
              <a:t>RETINA</a:t>
            </a:r>
            <a:r>
              <a:rPr kumimoji="0" lang="en-US" altLang="en-US"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pic>
        <p:nvPicPr>
          <p:cNvPr id="16" name="Picture 15" descr="A qr code with a few squares&#10;&#10;Description automatically generated">
            <a:extLst>
              <a:ext uri="{FF2B5EF4-FFF2-40B4-BE49-F238E27FC236}">
                <a16:creationId xmlns:a16="http://schemas.microsoft.com/office/drawing/2014/main" id="{6ED9C1FD-1EF0-F224-8018-BFC7F4BC74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14475" y="3305345"/>
            <a:ext cx="2208761" cy="2208761"/>
          </a:xfrm>
          <a:prstGeom prst="rect">
            <a:avLst/>
          </a:prstGeom>
        </p:spPr>
      </p:pic>
      <p:sp>
        <p:nvSpPr>
          <p:cNvPr id="18" name="TextBox 17">
            <a:extLst>
              <a:ext uri="{FF2B5EF4-FFF2-40B4-BE49-F238E27FC236}">
                <a16:creationId xmlns:a16="http://schemas.microsoft.com/office/drawing/2014/main" id="{5C2BB954-06E2-C13B-DBD2-E15F44B6F756}"/>
              </a:ext>
            </a:extLst>
          </p:cNvPr>
          <p:cNvSpPr txBox="1"/>
          <p:nvPr/>
        </p:nvSpPr>
        <p:spPr>
          <a:xfrm>
            <a:off x="9014475" y="3011064"/>
            <a:ext cx="1971980" cy="369332"/>
          </a:xfrm>
          <a:prstGeom prst="rect">
            <a:avLst/>
          </a:prstGeom>
          <a:noFill/>
        </p:spPr>
        <p:txBody>
          <a:bodyPr wrap="square">
            <a:spAutoFit/>
          </a:bodyPr>
          <a:lstStyle/>
          <a:p>
            <a:r>
              <a:rPr lang="en-US" sz="1800" dirty="0"/>
              <a:t>Slides available at</a:t>
            </a:r>
            <a:endParaRPr lang="en-US" dirty="0"/>
          </a:p>
        </p:txBody>
      </p:sp>
    </p:spTree>
    <p:extLst>
      <p:ext uri="{BB962C8B-B14F-4D97-AF65-F5344CB8AC3E}">
        <p14:creationId xmlns:p14="http://schemas.microsoft.com/office/powerpoint/2010/main" val="61509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EE8DC8-4436-2EE5-A60B-2D308A745324}"/>
              </a:ext>
            </a:extLst>
          </p:cNvPr>
          <p:cNvSpPr>
            <a:spLocks noGrp="1"/>
          </p:cNvSpPr>
          <p:nvPr>
            <p:ph type="sldNum" sz="quarter" idx="12"/>
          </p:nvPr>
        </p:nvSpPr>
        <p:spPr/>
        <p:txBody>
          <a:bodyPr/>
          <a:lstStyle/>
          <a:p>
            <a:fld id="{88DB4422-1BD0-49AA-A557-07A49831017A}" type="slidenum">
              <a:rPr lang="en-GB" smtClean="0"/>
              <a:t>20</a:t>
            </a:fld>
            <a:endParaRPr lang="en-GB"/>
          </a:p>
        </p:txBody>
      </p:sp>
      <p:pic>
        <p:nvPicPr>
          <p:cNvPr id="6" name="Picture 5" descr="A graph of a graph showing a number of classes&#10;&#10;Description automatically generated with medium confidence">
            <a:extLst>
              <a:ext uri="{FF2B5EF4-FFF2-40B4-BE49-F238E27FC236}">
                <a16:creationId xmlns:a16="http://schemas.microsoft.com/office/drawing/2014/main" id="{946DD2D0-6C7D-C0C3-7781-2CBC82964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251" y="136525"/>
            <a:ext cx="7743218" cy="6219825"/>
          </a:xfrm>
          <a:prstGeom prst="rect">
            <a:avLst/>
          </a:prstGeom>
        </p:spPr>
      </p:pic>
      <p:pic>
        <p:nvPicPr>
          <p:cNvPr id="9218" name="Picture 2" descr="Is Remote Proctoring The Future Of Academia? - eLearning Industry">
            <a:extLst>
              <a:ext uri="{FF2B5EF4-FFF2-40B4-BE49-F238E27FC236}">
                <a16:creationId xmlns:a16="http://schemas.microsoft.com/office/drawing/2014/main" id="{5C9C46B5-DAF0-29C1-8633-462DA509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62" r="5694"/>
          <a:stretch/>
        </p:blipFill>
        <p:spPr bwMode="auto">
          <a:xfrm>
            <a:off x="1" y="0"/>
            <a:ext cx="3881336"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B6118F-1078-8A87-74D7-83482A42BEA7}"/>
              </a:ext>
            </a:extLst>
          </p:cNvPr>
          <p:cNvSpPr txBox="1"/>
          <p:nvPr/>
        </p:nvSpPr>
        <p:spPr>
          <a:xfrm>
            <a:off x="111869" y="6067809"/>
            <a:ext cx="3657599" cy="577081"/>
          </a:xfrm>
          <a:prstGeom prst="rect">
            <a:avLst/>
          </a:prstGeom>
          <a:solidFill>
            <a:srgbClr val="FFFFFF">
              <a:alpha val="50196"/>
            </a:srgbClr>
          </a:solidFill>
        </p:spPr>
        <p:txBody>
          <a:bodyPr wrap="square">
            <a:spAutoFit/>
          </a:bodyPr>
          <a:lstStyle/>
          <a:p>
            <a:r>
              <a:rPr lang="en-US" sz="1050" dirty="0"/>
              <a:t>Image Source: https://cdn.elearningindustry.com/wp-content/uploads/2021/01/is-remote-proctoring-the-future-of-academia.png</a:t>
            </a:r>
          </a:p>
        </p:txBody>
      </p:sp>
    </p:spTree>
    <p:extLst>
      <p:ext uri="{BB962C8B-B14F-4D97-AF65-F5344CB8AC3E}">
        <p14:creationId xmlns:p14="http://schemas.microsoft.com/office/powerpoint/2010/main" val="213563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00501-17B1-210E-02D5-740B9A7DA0FE}"/>
              </a:ext>
            </a:extLst>
          </p:cNvPr>
          <p:cNvSpPr>
            <a:spLocks noGrp="1"/>
          </p:cNvSpPr>
          <p:nvPr>
            <p:ph type="sldNum" sz="quarter" idx="12"/>
          </p:nvPr>
        </p:nvSpPr>
        <p:spPr/>
        <p:txBody>
          <a:bodyPr/>
          <a:lstStyle/>
          <a:p>
            <a:fld id="{88DB4422-1BD0-49AA-A557-07A49831017A}" type="slidenum">
              <a:rPr lang="en-GB" smtClean="0"/>
              <a:t>21</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B8CF814-3EF3-C1AD-B33F-B6E701477C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666" y="276748"/>
            <a:ext cx="7896258" cy="6079602"/>
          </a:xfrm>
          <a:prstGeom prst="rect">
            <a:avLst/>
          </a:prstGeom>
        </p:spPr>
      </p:pic>
      <p:pic>
        <p:nvPicPr>
          <p:cNvPr id="10242" name="Picture 2" descr="How to Succeed in Distance Education - Language Magazine">
            <a:extLst>
              <a:ext uri="{FF2B5EF4-FFF2-40B4-BE49-F238E27FC236}">
                <a16:creationId xmlns:a16="http://schemas.microsoft.com/office/drawing/2014/main" id="{BBC64B2E-4086-6890-ACAE-27E15F7E7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3843727" cy="68580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BE517-45BE-B0C8-6CBF-3F1CE558C090}"/>
              </a:ext>
            </a:extLst>
          </p:cNvPr>
          <p:cNvSpPr txBox="1"/>
          <p:nvPr/>
        </p:nvSpPr>
        <p:spPr>
          <a:xfrm>
            <a:off x="49939" y="6148601"/>
            <a:ext cx="3793787" cy="415498"/>
          </a:xfrm>
          <a:prstGeom prst="rect">
            <a:avLst/>
          </a:prstGeom>
          <a:solidFill>
            <a:srgbClr val="FFFFFF">
              <a:alpha val="36078"/>
            </a:srgbClr>
          </a:solidFill>
        </p:spPr>
        <p:txBody>
          <a:bodyPr wrap="square">
            <a:spAutoFit/>
          </a:bodyPr>
          <a:lstStyle/>
          <a:p>
            <a:r>
              <a:rPr lang="en-US" sz="1050" dirty="0"/>
              <a:t>Image Source: https://www.languagemagazine.com/wp-content/uploads/2020/03/GettyImages-1174366520-300x174.jpg</a:t>
            </a:r>
          </a:p>
        </p:txBody>
      </p:sp>
    </p:spTree>
    <p:extLst>
      <p:ext uri="{BB962C8B-B14F-4D97-AF65-F5344CB8AC3E}">
        <p14:creationId xmlns:p14="http://schemas.microsoft.com/office/powerpoint/2010/main" val="2965510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4DC383-874F-C3FE-C146-BF38D67854F1}"/>
              </a:ext>
            </a:extLst>
          </p:cNvPr>
          <p:cNvSpPr>
            <a:spLocks noGrp="1"/>
          </p:cNvSpPr>
          <p:nvPr>
            <p:ph type="sldNum" sz="quarter" idx="12"/>
          </p:nvPr>
        </p:nvSpPr>
        <p:spPr/>
        <p:txBody>
          <a:bodyPr/>
          <a:lstStyle/>
          <a:p>
            <a:fld id="{88DB4422-1BD0-49AA-A557-07A49831017A}" type="slidenum">
              <a:rPr lang="en-GB" smtClean="0"/>
              <a:t>22</a:t>
            </a:fld>
            <a:endParaRPr lang="en-GB"/>
          </a:p>
        </p:txBody>
      </p:sp>
      <p:pic>
        <p:nvPicPr>
          <p:cNvPr id="6" name="Picture 5" descr="A graph of a graph showing a strong offline function&#10;&#10;Description automatically generated">
            <a:extLst>
              <a:ext uri="{FF2B5EF4-FFF2-40B4-BE49-F238E27FC236}">
                <a16:creationId xmlns:a16="http://schemas.microsoft.com/office/drawing/2014/main" id="{6A3C81B6-99D3-FD55-D523-C4641F452B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737" y="282102"/>
            <a:ext cx="7457731" cy="6074248"/>
          </a:xfrm>
          <a:prstGeom prst="rect">
            <a:avLst/>
          </a:prstGeom>
        </p:spPr>
      </p:pic>
      <p:pic>
        <p:nvPicPr>
          <p:cNvPr id="11266" name="Picture 2" descr="Designing a Mobile Application Architecture for Offline Use | by i.vikash |  Medium">
            <a:extLst>
              <a:ext uri="{FF2B5EF4-FFF2-40B4-BE49-F238E27FC236}">
                <a16:creationId xmlns:a16="http://schemas.microsoft.com/office/drawing/2014/main" id="{D6A20360-D78C-1903-29F4-A1383483C3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78" r="43723"/>
          <a:stretch/>
        </p:blipFill>
        <p:spPr bwMode="auto">
          <a:xfrm>
            <a:off x="-38912" y="-58366"/>
            <a:ext cx="3973955" cy="69260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B4130E-B477-808F-57E2-F825675BF115}"/>
              </a:ext>
            </a:extLst>
          </p:cNvPr>
          <p:cNvSpPr txBox="1"/>
          <p:nvPr/>
        </p:nvSpPr>
        <p:spPr>
          <a:xfrm>
            <a:off x="69554" y="6123414"/>
            <a:ext cx="3849722" cy="415498"/>
          </a:xfrm>
          <a:prstGeom prst="rect">
            <a:avLst/>
          </a:prstGeom>
          <a:solidFill>
            <a:srgbClr val="FFFFFF">
              <a:alpha val="50196"/>
            </a:srgbClr>
          </a:solidFill>
        </p:spPr>
        <p:txBody>
          <a:bodyPr wrap="square">
            <a:spAutoFit/>
          </a:bodyPr>
          <a:lstStyle/>
          <a:p>
            <a:r>
              <a:rPr lang="en-US" sz="1050" b="1" dirty="0"/>
              <a:t>Image Source: https://medium.com/@i.vikash/designing-a-mobile-application-architecture-for-offline-use-e03e7731f4f2</a:t>
            </a:r>
          </a:p>
        </p:txBody>
      </p:sp>
    </p:spTree>
    <p:extLst>
      <p:ext uri="{BB962C8B-B14F-4D97-AF65-F5344CB8AC3E}">
        <p14:creationId xmlns:p14="http://schemas.microsoft.com/office/powerpoint/2010/main" val="3360857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190385-EEC3-0F41-C00D-61F276C164E9}"/>
              </a:ext>
            </a:extLst>
          </p:cNvPr>
          <p:cNvSpPr>
            <a:spLocks noGrp="1"/>
          </p:cNvSpPr>
          <p:nvPr>
            <p:ph type="sldNum" sz="quarter" idx="12"/>
          </p:nvPr>
        </p:nvSpPr>
        <p:spPr/>
        <p:txBody>
          <a:bodyPr/>
          <a:lstStyle/>
          <a:p>
            <a:fld id="{88DB4422-1BD0-49AA-A557-07A49831017A}" type="slidenum">
              <a:rPr lang="en-GB" smtClean="0"/>
              <a:t>23</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98E58261-BCA4-33F7-7EA6-5B72D208B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7240" y="291828"/>
            <a:ext cx="7649883" cy="5865781"/>
          </a:xfrm>
          <a:prstGeom prst="rect">
            <a:avLst/>
          </a:prstGeom>
        </p:spPr>
      </p:pic>
      <p:pic>
        <p:nvPicPr>
          <p:cNvPr id="13314" name="Picture 2" descr="Mobile Learning (mLearning): What Is It? - eLearning Industry">
            <a:extLst>
              <a:ext uri="{FF2B5EF4-FFF2-40B4-BE49-F238E27FC236}">
                <a16:creationId xmlns:a16="http://schemas.microsoft.com/office/drawing/2014/main" id="{AB42FB50-5066-93E0-5255-5CCC8C6C7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91" r="21936"/>
          <a:stretch/>
        </p:blipFill>
        <p:spPr bwMode="auto">
          <a:xfrm>
            <a:off x="0" y="0"/>
            <a:ext cx="391051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59D9A2-A6B3-CBEE-8B58-41B5583D96B7}"/>
              </a:ext>
            </a:extLst>
          </p:cNvPr>
          <p:cNvSpPr txBox="1"/>
          <p:nvPr/>
        </p:nvSpPr>
        <p:spPr>
          <a:xfrm>
            <a:off x="336819" y="5818178"/>
            <a:ext cx="3236879" cy="577081"/>
          </a:xfrm>
          <a:prstGeom prst="rect">
            <a:avLst/>
          </a:prstGeom>
          <a:solidFill>
            <a:srgbClr val="FFFFFF">
              <a:alpha val="47843"/>
            </a:srgbClr>
          </a:solidFill>
        </p:spPr>
        <p:txBody>
          <a:bodyPr wrap="square">
            <a:spAutoFit/>
          </a:bodyPr>
          <a:lstStyle/>
          <a:p>
            <a:r>
              <a:rPr lang="en-US" sz="1050" dirty="0"/>
              <a:t>Image Source: https://elearningindustry.com/wp-content/uploads/2020/09/mobile-learning-what-is-it.jpg</a:t>
            </a:r>
          </a:p>
        </p:txBody>
      </p:sp>
    </p:spTree>
    <p:extLst>
      <p:ext uri="{BB962C8B-B14F-4D97-AF65-F5344CB8AC3E}">
        <p14:creationId xmlns:p14="http://schemas.microsoft.com/office/powerpoint/2010/main" val="1680318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A67CBA-20E1-B0A5-8B0F-53E604EA9446}"/>
              </a:ext>
            </a:extLst>
          </p:cNvPr>
          <p:cNvSpPr>
            <a:spLocks noGrp="1"/>
          </p:cNvSpPr>
          <p:nvPr>
            <p:ph type="sldNum" sz="quarter" idx="12"/>
          </p:nvPr>
        </p:nvSpPr>
        <p:spPr/>
        <p:txBody>
          <a:bodyPr/>
          <a:lstStyle/>
          <a:p>
            <a:fld id="{88DB4422-1BD0-49AA-A557-07A49831017A}" type="slidenum">
              <a:rPr lang="en-GB" smtClean="0"/>
              <a:t>24</a:t>
            </a:fld>
            <a:endParaRPr lang="en-GB"/>
          </a:p>
        </p:txBody>
      </p:sp>
      <p:sp>
        <p:nvSpPr>
          <p:cNvPr id="5" name="AutoShape 2">
            <a:extLst>
              <a:ext uri="{FF2B5EF4-FFF2-40B4-BE49-F238E27FC236}">
                <a16:creationId xmlns:a16="http://schemas.microsoft.com/office/drawing/2014/main" id="{FAEF5430-225E-C213-A233-824DD75431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graph showing a line of a person's support&#10;&#10;Description automatically generated with medium confidence">
            <a:extLst>
              <a:ext uri="{FF2B5EF4-FFF2-40B4-BE49-F238E27FC236}">
                <a16:creationId xmlns:a16="http://schemas.microsoft.com/office/drawing/2014/main" id="{5DA03D1A-BBFA-80F5-77DA-6DBE76C0A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65" y="1071716"/>
            <a:ext cx="11449246" cy="5124512"/>
          </a:xfrm>
          <a:prstGeom prst="rect">
            <a:avLst/>
          </a:prstGeom>
        </p:spPr>
      </p:pic>
      <p:sp>
        <p:nvSpPr>
          <p:cNvPr id="11" name="Oval 10">
            <a:extLst>
              <a:ext uri="{FF2B5EF4-FFF2-40B4-BE49-F238E27FC236}">
                <a16:creationId xmlns:a16="http://schemas.microsoft.com/office/drawing/2014/main" id="{264D7675-569A-503E-AD1D-922D09100B13}"/>
              </a:ext>
            </a:extLst>
          </p:cNvPr>
          <p:cNvSpPr/>
          <p:nvPr/>
        </p:nvSpPr>
        <p:spPr>
          <a:xfrm>
            <a:off x="2582694" y="4515560"/>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8F4B9B-5E1C-84EC-81CF-9966DBDE9AD9}"/>
              </a:ext>
            </a:extLst>
          </p:cNvPr>
          <p:cNvSpPr/>
          <p:nvPr/>
        </p:nvSpPr>
        <p:spPr>
          <a:xfrm>
            <a:off x="4526605" y="4496101"/>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C3842F-8CC8-4CC6-A636-3181745B50E6}"/>
              </a:ext>
            </a:extLst>
          </p:cNvPr>
          <p:cNvSpPr/>
          <p:nvPr/>
        </p:nvSpPr>
        <p:spPr>
          <a:xfrm>
            <a:off x="7034719" y="3782706"/>
            <a:ext cx="924127" cy="226009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355FA34-20E1-1964-CF21-60CB413FC3F2}"/>
              </a:ext>
            </a:extLst>
          </p:cNvPr>
          <p:cNvSpPr/>
          <p:nvPr/>
        </p:nvSpPr>
        <p:spPr>
          <a:xfrm>
            <a:off x="9140756" y="4535016"/>
            <a:ext cx="924127" cy="14494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A936CB-66F4-AA86-FD10-11D9DF7B016F}"/>
              </a:ext>
            </a:extLst>
          </p:cNvPr>
          <p:cNvSpPr/>
          <p:nvPr/>
        </p:nvSpPr>
        <p:spPr>
          <a:xfrm>
            <a:off x="5861725" y="4505830"/>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BC597-FCE3-D0B8-1B12-FCCF6BE70837}"/>
              </a:ext>
            </a:extLst>
          </p:cNvPr>
          <p:cNvSpPr txBox="1"/>
          <p:nvPr/>
        </p:nvSpPr>
        <p:spPr>
          <a:xfrm>
            <a:off x="686390" y="286074"/>
            <a:ext cx="10667410" cy="646331"/>
          </a:xfrm>
          <a:prstGeom prst="rect">
            <a:avLst/>
          </a:prstGeom>
          <a:noFill/>
        </p:spPr>
        <p:txBody>
          <a:bodyPr wrap="square">
            <a:spAutoFit/>
          </a:bodyPr>
          <a:lstStyle/>
          <a:p>
            <a:r>
              <a:rPr lang="en-US" dirty="0"/>
              <a:t>Effective psychosocial support is very important for improving the mental health and overall well-being of students and teachers during a pandemic.</a:t>
            </a:r>
          </a:p>
        </p:txBody>
      </p:sp>
      <p:sp>
        <p:nvSpPr>
          <p:cNvPr id="7" name="TextBox 6">
            <a:extLst>
              <a:ext uri="{FF2B5EF4-FFF2-40B4-BE49-F238E27FC236}">
                <a16:creationId xmlns:a16="http://schemas.microsoft.com/office/drawing/2014/main" id="{CB4DB536-2FD3-A0CB-C841-FCA1D8A3D74C}"/>
              </a:ext>
            </a:extLst>
          </p:cNvPr>
          <p:cNvSpPr txBox="1"/>
          <p:nvPr/>
        </p:nvSpPr>
        <p:spPr>
          <a:xfrm>
            <a:off x="2972095" y="6136400"/>
            <a:ext cx="6096000" cy="369332"/>
          </a:xfrm>
          <a:prstGeom prst="rect">
            <a:avLst/>
          </a:prstGeom>
          <a:noFill/>
        </p:spPr>
        <p:txBody>
          <a:bodyPr wrap="square">
            <a:spAutoFit/>
          </a:bodyPr>
          <a:lstStyle/>
          <a:p>
            <a:r>
              <a:rPr lang="en-US" dirty="0"/>
              <a:t>Align with academic breaks in most parts of the world.</a:t>
            </a:r>
          </a:p>
        </p:txBody>
      </p:sp>
    </p:spTree>
    <p:extLst>
      <p:ext uri="{BB962C8B-B14F-4D97-AF65-F5344CB8AC3E}">
        <p14:creationId xmlns:p14="http://schemas.microsoft.com/office/powerpoint/2010/main" val="11255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8F722-C366-357C-CCB6-5BBCA3125FCB}"/>
              </a:ext>
            </a:extLst>
          </p:cNvPr>
          <p:cNvSpPr>
            <a:spLocks noGrp="1"/>
          </p:cNvSpPr>
          <p:nvPr>
            <p:ph type="sldNum" sz="quarter" idx="12"/>
          </p:nvPr>
        </p:nvSpPr>
        <p:spPr/>
        <p:txBody>
          <a:bodyPr/>
          <a:lstStyle/>
          <a:p>
            <a:fld id="{88DB4422-1BD0-49AA-A557-07A49831017A}" type="slidenum">
              <a:rPr lang="en-GB" smtClean="0"/>
              <a:t>25</a:t>
            </a:fld>
            <a:endParaRPr lang="en-GB"/>
          </a:p>
        </p:txBody>
      </p:sp>
      <p:pic>
        <p:nvPicPr>
          <p:cNvPr id="6" name="Picture 5" descr="A graph of different types of data&#10;&#10;Description automatically generated with medium confidence">
            <a:extLst>
              <a:ext uri="{FF2B5EF4-FFF2-40B4-BE49-F238E27FC236}">
                <a16:creationId xmlns:a16="http://schemas.microsoft.com/office/drawing/2014/main" id="{F9E1BADF-5D75-61DC-18DD-DD9C4278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48" y="136525"/>
            <a:ext cx="11712103" cy="5321659"/>
          </a:xfrm>
          <a:prstGeom prst="rect">
            <a:avLst/>
          </a:prstGeom>
        </p:spPr>
      </p:pic>
      <p:sp>
        <p:nvSpPr>
          <p:cNvPr id="7" name="Oval 6">
            <a:extLst>
              <a:ext uri="{FF2B5EF4-FFF2-40B4-BE49-F238E27FC236}">
                <a16:creationId xmlns:a16="http://schemas.microsoft.com/office/drawing/2014/main" id="{97F02BD3-9ACB-A153-622D-D3F01B884053}"/>
              </a:ext>
            </a:extLst>
          </p:cNvPr>
          <p:cNvSpPr/>
          <p:nvPr/>
        </p:nvSpPr>
        <p:spPr>
          <a:xfrm>
            <a:off x="5963053" y="3589507"/>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88035D-E233-A65D-A5B3-36B564F4868D}"/>
              </a:ext>
            </a:extLst>
          </p:cNvPr>
          <p:cNvSpPr/>
          <p:nvPr/>
        </p:nvSpPr>
        <p:spPr>
          <a:xfrm>
            <a:off x="5671224" y="457200"/>
            <a:ext cx="1507787" cy="205253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AEBE25A-417D-6307-5465-83935CE6C693}"/>
              </a:ext>
            </a:extLst>
          </p:cNvPr>
          <p:cNvSpPr txBox="1"/>
          <p:nvPr/>
        </p:nvSpPr>
        <p:spPr>
          <a:xfrm>
            <a:off x="431676" y="5584101"/>
            <a:ext cx="11328646" cy="646331"/>
          </a:xfrm>
          <a:prstGeom prst="rect">
            <a:avLst/>
          </a:prstGeom>
          <a:noFill/>
        </p:spPr>
        <p:txBody>
          <a:bodyPr wrap="square">
            <a:spAutoFit/>
          </a:bodyPr>
          <a:lstStyle/>
          <a:p>
            <a:r>
              <a:rPr lang="en-US" dirty="0"/>
              <a:t>Analyzing secondary data in this manner is  very important, as these characteristics may be overlooked due to lack of  engagement and communications between the students and the educators during school closures. </a:t>
            </a:r>
          </a:p>
        </p:txBody>
      </p:sp>
    </p:spTree>
    <p:extLst>
      <p:ext uri="{BB962C8B-B14F-4D97-AF65-F5344CB8AC3E}">
        <p14:creationId xmlns:p14="http://schemas.microsoft.com/office/powerpoint/2010/main" val="258458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5809-0CA6-D86A-B26F-0DD80E89D78F}"/>
              </a:ext>
            </a:extLst>
          </p:cNvPr>
          <p:cNvSpPr>
            <a:spLocks noGrp="1"/>
          </p:cNvSpPr>
          <p:nvPr>
            <p:ph type="title"/>
          </p:nvPr>
        </p:nvSpPr>
        <p:spPr>
          <a:xfrm>
            <a:off x="595008" y="136525"/>
            <a:ext cx="10515600" cy="1371600"/>
          </a:xfrm>
        </p:spPr>
        <p:txBody>
          <a:bodyPr>
            <a:normAutofit/>
          </a:bodyPr>
          <a:lstStyle/>
          <a:p>
            <a:r>
              <a:rPr lang="en-US" sz="3600" dirty="0"/>
              <a:t>What Next ?</a:t>
            </a:r>
          </a:p>
        </p:txBody>
      </p:sp>
      <p:sp>
        <p:nvSpPr>
          <p:cNvPr id="3" name="Content Placeholder 2">
            <a:extLst>
              <a:ext uri="{FF2B5EF4-FFF2-40B4-BE49-F238E27FC236}">
                <a16:creationId xmlns:a16="http://schemas.microsoft.com/office/drawing/2014/main" id="{5A73CEDC-6904-6AF2-8621-45B76B46CFF7}"/>
              </a:ext>
            </a:extLst>
          </p:cNvPr>
          <p:cNvSpPr>
            <a:spLocks noGrp="1"/>
          </p:cNvSpPr>
          <p:nvPr>
            <p:ph idx="1"/>
          </p:nvPr>
        </p:nvSpPr>
        <p:spPr>
          <a:xfrm>
            <a:off x="838200" y="1284051"/>
            <a:ext cx="10515600" cy="4892911"/>
          </a:xfrm>
        </p:spPr>
        <p:txBody>
          <a:bodyPr>
            <a:normAutofit fontScale="92500"/>
          </a:bodyPr>
          <a:lstStyle/>
          <a:p>
            <a:pPr algn="just">
              <a:spcAft>
                <a:spcPts val="1200"/>
              </a:spcAft>
            </a:pPr>
            <a:r>
              <a:rPr lang="en-US" dirty="0"/>
              <a:t>Enables informed decision-making with minimal time and effort.</a:t>
            </a:r>
          </a:p>
          <a:p>
            <a:pPr algn="just">
              <a:spcAft>
                <a:spcPts val="1200"/>
              </a:spcAft>
            </a:pPr>
            <a:r>
              <a:rPr lang="en-US" dirty="0"/>
              <a:t>Popularity does not guarantee quality.</a:t>
            </a:r>
          </a:p>
          <a:p>
            <a:pPr algn="just">
              <a:spcAft>
                <a:spcPts val="1200"/>
              </a:spcAft>
            </a:pPr>
            <a:r>
              <a:rPr lang="en-US" dirty="0"/>
              <a:t>Future research should evaluate the efficiency and effectiveness of popular tools to ensure engaging online learning experiences.</a:t>
            </a:r>
          </a:p>
          <a:p>
            <a:pPr algn="just">
              <a:spcAft>
                <a:spcPts val="1200"/>
              </a:spcAft>
            </a:pPr>
            <a:r>
              <a:rPr lang="en-US" dirty="0"/>
              <a:t>Reflects search </a:t>
            </a:r>
            <a:r>
              <a:rPr lang="en-US" dirty="0" err="1"/>
              <a:t>behaviour</a:t>
            </a:r>
            <a:r>
              <a:rPr lang="en-US" dirty="0"/>
              <a:t> of internet users only.</a:t>
            </a:r>
          </a:p>
          <a:p>
            <a:pPr algn="just">
              <a:spcAft>
                <a:spcPts val="1200"/>
              </a:spcAft>
            </a:pPr>
            <a:r>
              <a:rPr lang="en-US" dirty="0"/>
              <a:t>Further investigation at national and regional levels to understand the specific needs and challenges in different areas</a:t>
            </a:r>
          </a:p>
          <a:p>
            <a:pPr algn="just">
              <a:spcAft>
                <a:spcPts val="1200"/>
              </a:spcAft>
            </a:pPr>
            <a:r>
              <a:rPr lang="en-US" dirty="0"/>
              <a:t>Further research should assess the accuracy, reliability, and coverage of Google Trends data to enhance its utility (</a:t>
            </a:r>
            <a:r>
              <a:rPr lang="en-US" dirty="0" err="1"/>
              <a:t>Cebrián</a:t>
            </a:r>
            <a:r>
              <a:rPr lang="en-US" dirty="0"/>
              <a:t> et al. ,2023)</a:t>
            </a:r>
          </a:p>
        </p:txBody>
      </p:sp>
      <p:sp>
        <p:nvSpPr>
          <p:cNvPr id="4" name="Slide Number Placeholder 3">
            <a:extLst>
              <a:ext uri="{FF2B5EF4-FFF2-40B4-BE49-F238E27FC236}">
                <a16:creationId xmlns:a16="http://schemas.microsoft.com/office/drawing/2014/main" id="{4283A9EC-283F-F02A-5FB4-3AE61FF39D42}"/>
              </a:ext>
            </a:extLst>
          </p:cNvPr>
          <p:cNvSpPr>
            <a:spLocks noGrp="1"/>
          </p:cNvSpPr>
          <p:nvPr>
            <p:ph type="sldNum" sz="quarter" idx="12"/>
          </p:nvPr>
        </p:nvSpPr>
        <p:spPr/>
        <p:txBody>
          <a:bodyPr/>
          <a:lstStyle/>
          <a:p>
            <a:fld id="{88DB4422-1BD0-49AA-A557-07A49831017A}" type="slidenum">
              <a:rPr lang="en-GB" smtClean="0"/>
              <a:t>26</a:t>
            </a:fld>
            <a:endParaRPr lang="en-GB"/>
          </a:p>
        </p:txBody>
      </p:sp>
    </p:spTree>
    <p:extLst>
      <p:ext uri="{BB962C8B-B14F-4D97-AF65-F5344CB8AC3E}">
        <p14:creationId xmlns:p14="http://schemas.microsoft.com/office/powerpoint/2010/main" val="236521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3601" y="2561624"/>
            <a:ext cx="1688344" cy="1868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1065347" y="4430352"/>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373" y="2603880"/>
            <a:ext cx="1784213" cy="17842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4436671" y="4453853"/>
            <a:ext cx="4021529"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0663"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1969" y="5525367"/>
            <a:ext cx="372872" cy="362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8B25AB-76D0-89D2-CC7C-AB746BF2D708}"/>
              </a:ext>
            </a:extLst>
          </p:cNvPr>
          <p:cNvSpPr txBox="1"/>
          <p:nvPr/>
        </p:nvSpPr>
        <p:spPr>
          <a:xfrm>
            <a:off x="1080877" y="1747097"/>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6481" y="5110878"/>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2887" y="5110878"/>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27</a:t>
            </a:fld>
            <a:endParaRPr lang="en-GB"/>
          </a:p>
        </p:txBody>
      </p:sp>
      <p:grpSp>
        <p:nvGrpSpPr>
          <p:cNvPr id="14" name="Group 13">
            <a:extLst>
              <a:ext uri="{FF2B5EF4-FFF2-40B4-BE49-F238E27FC236}">
                <a16:creationId xmlns:a16="http://schemas.microsoft.com/office/drawing/2014/main" id="{1DE28760-0641-EC81-F9D4-2E62D5505C81}"/>
              </a:ext>
            </a:extLst>
          </p:cNvPr>
          <p:cNvGrpSpPr/>
          <p:nvPr/>
        </p:nvGrpSpPr>
        <p:grpSpPr>
          <a:xfrm>
            <a:off x="867897" y="5461912"/>
            <a:ext cx="1302740" cy="475752"/>
            <a:chOff x="1004852" y="5416509"/>
            <a:chExt cx="1302740" cy="475752"/>
          </a:xfrm>
        </p:grpSpPr>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3860" y="5416509"/>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4720" y="5473062"/>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1004852" y="5430596"/>
              <a:ext cx="429655" cy="461665"/>
            </a:xfrm>
            <a:prstGeom prst="rect">
              <a:avLst/>
            </a:prstGeom>
          </p:spPr>
        </p:pic>
      </p:grpSp>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4534045" y="5514106"/>
            <a:ext cx="429655" cy="461665"/>
          </a:xfrm>
          <a:prstGeom prst="rect">
            <a:avLst/>
          </a:prstGeom>
        </p:spPr>
      </p:pic>
      <p:sp>
        <p:nvSpPr>
          <p:cNvPr id="12" name="TextBox 11">
            <a:extLst>
              <a:ext uri="{FF2B5EF4-FFF2-40B4-BE49-F238E27FC236}">
                <a16:creationId xmlns:a16="http://schemas.microsoft.com/office/drawing/2014/main" id="{448E62D3-1D36-A2F8-1140-8E2BEA9D04BD}"/>
              </a:ext>
            </a:extLst>
          </p:cNvPr>
          <p:cNvSpPr txBox="1"/>
          <p:nvPr/>
        </p:nvSpPr>
        <p:spPr>
          <a:xfrm>
            <a:off x="867897" y="309956"/>
            <a:ext cx="10243226" cy="1077218"/>
          </a:xfrm>
          <a:prstGeom prst="rect">
            <a:avLst/>
          </a:prstGeom>
          <a:noFill/>
        </p:spPr>
        <p:txBody>
          <a:bodyPr wrap="square">
            <a:spAutoFit/>
          </a:bodyPr>
          <a:lstStyle/>
          <a:p>
            <a:pPr algn="ctr"/>
            <a:r>
              <a:rPr lang="en-US" sz="3200" b="1" i="0" dirty="0">
                <a:effectLst/>
                <a:latin typeface="var(--header-font-family)"/>
              </a:rPr>
              <a:t>Thank you</a:t>
            </a:r>
          </a:p>
          <a:p>
            <a:pPr algn="ctr"/>
            <a:endParaRPr lang="en-US" sz="3200" b="1" i="0" dirty="0">
              <a:effectLst/>
              <a:latin typeface="var(--header-font-family)"/>
            </a:endParaRPr>
          </a:p>
        </p:txBody>
      </p:sp>
      <p:sp>
        <p:nvSpPr>
          <p:cNvPr id="16" name="Rectangle 4">
            <a:extLst>
              <a:ext uri="{FF2B5EF4-FFF2-40B4-BE49-F238E27FC236}">
                <a16:creationId xmlns:a16="http://schemas.microsoft.com/office/drawing/2014/main" id="{6FDEE831-1747-E731-6CC8-222356FFDFF0}"/>
              </a:ext>
            </a:extLst>
          </p:cNvPr>
          <p:cNvSpPr>
            <a:spLocks noChangeArrowheads="1"/>
          </p:cNvSpPr>
          <p:nvPr/>
        </p:nvSpPr>
        <p:spPr bwMode="auto">
          <a:xfrm>
            <a:off x="566530" y="892681"/>
            <a:ext cx="1042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sz="1800" b="1" i="0" u="none" strike="noStrike" cap="none" normalizeH="0" baseline="0" dirty="0">
                <a:ln>
                  <a:noFill/>
                </a:ln>
                <a:solidFill>
                  <a:srgbClr val="FF0066"/>
                </a:solidFill>
                <a:effectLst/>
                <a:latin typeface="Arial" panose="020B0604020202020204" pitchFamily="34" charset="0"/>
              </a:rPr>
              <a:t>RETINA</a:t>
            </a:r>
            <a:r>
              <a:rPr kumimoji="0" lang="en-US" altLang="en-US" sz="1800"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sp>
        <p:nvSpPr>
          <p:cNvPr id="11" name="TextBox 10">
            <a:extLst>
              <a:ext uri="{FF2B5EF4-FFF2-40B4-BE49-F238E27FC236}">
                <a16:creationId xmlns:a16="http://schemas.microsoft.com/office/drawing/2014/main" id="{BB4F88CE-4B51-0A09-33EA-DD2431685E85}"/>
              </a:ext>
            </a:extLst>
          </p:cNvPr>
          <p:cNvSpPr txBox="1"/>
          <p:nvPr/>
        </p:nvSpPr>
        <p:spPr>
          <a:xfrm>
            <a:off x="9067865" y="2809494"/>
            <a:ext cx="2155371" cy="369332"/>
          </a:xfrm>
          <a:prstGeom prst="rect">
            <a:avLst/>
          </a:prstGeom>
          <a:noFill/>
        </p:spPr>
        <p:txBody>
          <a:bodyPr wrap="square" rtlCol="0">
            <a:spAutoFit/>
          </a:bodyPr>
          <a:lstStyle/>
          <a:p>
            <a:r>
              <a:rPr lang="en-US" dirty="0"/>
              <a:t>Slides available at</a:t>
            </a:r>
          </a:p>
        </p:txBody>
      </p:sp>
      <p:pic>
        <p:nvPicPr>
          <p:cNvPr id="2050" name="Picture 2" descr="RETINA">
            <a:extLst>
              <a:ext uri="{FF2B5EF4-FFF2-40B4-BE49-F238E27FC236}">
                <a16:creationId xmlns:a16="http://schemas.microsoft.com/office/drawing/2014/main" id="{7CDCCC33-F449-3FCF-268C-094663E11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6118" y="2682504"/>
            <a:ext cx="1709728" cy="17097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qr code with a few squares&#10;&#10;Description automatically generated">
            <a:extLst>
              <a:ext uri="{FF2B5EF4-FFF2-40B4-BE49-F238E27FC236}">
                <a16:creationId xmlns:a16="http://schemas.microsoft.com/office/drawing/2014/main" id="{17DF3060-DC3B-AFEC-127B-6595569CDD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14475" y="3305345"/>
            <a:ext cx="2208761" cy="2208761"/>
          </a:xfrm>
          <a:prstGeom prst="rect">
            <a:avLst/>
          </a:prstGeom>
        </p:spPr>
      </p:pic>
    </p:spTree>
    <p:extLst>
      <p:ext uri="{BB962C8B-B14F-4D97-AF65-F5344CB8AC3E}">
        <p14:creationId xmlns:p14="http://schemas.microsoft.com/office/powerpoint/2010/main" val="23362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3BDC-BAE7-F6C6-0832-21DB803B1B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D07A79-4120-F92B-AF50-4F1002F0C3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A8B6D92-49F5-2652-9B40-3B49EDD380A8}"/>
              </a:ext>
            </a:extLst>
          </p:cNvPr>
          <p:cNvSpPr>
            <a:spLocks noGrp="1"/>
          </p:cNvSpPr>
          <p:nvPr>
            <p:ph type="sldNum" sz="quarter" idx="12"/>
          </p:nvPr>
        </p:nvSpPr>
        <p:spPr/>
        <p:txBody>
          <a:bodyPr/>
          <a:lstStyle/>
          <a:p>
            <a:fld id="{88DB4422-1BD0-49AA-A557-07A49831017A}" type="slidenum">
              <a:rPr lang="en-GB" smtClean="0"/>
              <a:t>28</a:t>
            </a:fld>
            <a:endParaRPr lang="en-GB"/>
          </a:p>
        </p:txBody>
      </p:sp>
    </p:spTree>
    <p:extLst>
      <p:ext uri="{BB962C8B-B14F-4D97-AF65-F5344CB8AC3E}">
        <p14:creationId xmlns:p14="http://schemas.microsoft.com/office/powerpoint/2010/main" val="402126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Region wise tracking of COVID-19 caused school closures and re-openings</a:t>
            </a:r>
          </a:p>
        </p:txBody>
      </p:sp>
      <p:pic>
        <p:nvPicPr>
          <p:cNvPr id="8" name="Content Placeholder 7" descr="A graph of a number of colored lines&#10;&#10;Description automatically generated with medium confidence">
            <a:extLst>
              <a:ext uri="{FF2B5EF4-FFF2-40B4-BE49-F238E27FC236}">
                <a16:creationId xmlns:a16="http://schemas.microsoft.com/office/drawing/2014/main" id="{52D725C3-E32E-FEF2-42FF-2454F90BB7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4520" y="904668"/>
            <a:ext cx="8290716" cy="5742163"/>
          </a:xfrm>
        </p:spPr>
      </p:pic>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29</a:t>
            </a:fld>
            <a:endParaRPr lang="en-GB"/>
          </a:p>
        </p:txBody>
      </p:sp>
      <p:sp>
        <p:nvSpPr>
          <p:cNvPr id="9" name="TextBox 8">
            <a:extLst>
              <a:ext uri="{FF2B5EF4-FFF2-40B4-BE49-F238E27FC236}">
                <a16:creationId xmlns:a16="http://schemas.microsoft.com/office/drawing/2014/main" id="{045DCCD7-53BD-3773-DE47-4E3CF5C92B53}"/>
              </a:ext>
            </a:extLst>
          </p:cNvPr>
          <p:cNvSpPr txBox="1"/>
          <p:nvPr/>
        </p:nvSpPr>
        <p:spPr>
          <a:xfrm>
            <a:off x="10209091" y="995515"/>
            <a:ext cx="1637515" cy="1754326"/>
          </a:xfrm>
          <a:prstGeom prst="rect">
            <a:avLst/>
          </a:prstGeom>
          <a:noFill/>
        </p:spPr>
        <p:txBody>
          <a:bodyPr wrap="square" rtlCol="0">
            <a:spAutoFit/>
          </a:bodyPr>
          <a:lstStyle/>
          <a:p>
            <a:r>
              <a:rPr lang="en-US" sz="12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808255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Global tracking of COVID-19 caused school closures and re-openings</a:t>
            </a:r>
          </a:p>
        </p:txBody>
      </p:sp>
      <p:pic>
        <p:nvPicPr>
          <p:cNvPr id="6" name="Content Placeholder 5">
            <a:extLst>
              <a:ext uri="{FF2B5EF4-FFF2-40B4-BE49-F238E27FC236}">
                <a16:creationId xmlns:a16="http://schemas.microsoft.com/office/drawing/2014/main" id="{6EFBA1B6-81F9-ECB2-112E-3EF20A9B94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3967" y="752474"/>
            <a:ext cx="9898840" cy="5872061"/>
          </a:xfrm>
        </p:spPr>
      </p:pic>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3</a:t>
            </a:fld>
            <a:endParaRPr lang="en-GB"/>
          </a:p>
        </p:txBody>
      </p:sp>
      <p:sp>
        <p:nvSpPr>
          <p:cNvPr id="7" name="TextBox 6">
            <a:extLst>
              <a:ext uri="{FF2B5EF4-FFF2-40B4-BE49-F238E27FC236}">
                <a16:creationId xmlns:a16="http://schemas.microsoft.com/office/drawing/2014/main" id="{085CCE40-E3C9-D107-5C16-1EBD2D482956}"/>
              </a:ext>
            </a:extLst>
          </p:cNvPr>
          <p:cNvSpPr txBox="1"/>
          <p:nvPr/>
        </p:nvSpPr>
        <p:spPr>
          <a:xfrm>
            <a:off x="10362807" y="954096"/>
            <a:ext cx="1637515" cy="1754326"/>
          </a:xfrm>
          <a:prstGeom prst="rect">
            <a:avLst/>
          </a:prstGeom>
          <a:noFill/>
        </p:spPr>
        <p:txBody>
          <a:bodyPr wrap="square" rtlCol="0">
            <a:spAutoFit/>
          </a:bodyPr>
          <a:lstStyle/>
          <a:p>
            <a:r>
              <a:rPr lang="en-US" sz="12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936874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2B9B45-4BF7-2349-7315-0FA19F960F53}"/>
              </a:ext>
            </a:extLst>
          </p:cNvPr>
          <p:cNvSpPr>
            <a:spLocks noGrp="1"/>
          </p:cNvSpPr>
          <p:nvPr>
            <p:ph type="sldNum" sz="quarter" idx="12"/>
          </p:nvPr>
        </p:nvSpPr>
        <p:spPr/>
        <p:txBody>
          <a:bodyPr/>
          <a:lstStyle/>
          <a:p>
            <a:fld id="{88DB4422-1BD0-49AA-A557-07A49831017A}" type="slidenum">
              <a:rPr lang="en-GB" smtClean="0"/>
              <a:t>30</a:t>
            </a:fld>
            <a:endParaRPr lang="en-GB"/>
          </a:p>
        </p:txBody>
      </p:sp>
      <p:sp>
        <p:nvSpPr>
          <p:cNvPr id="5" name="AutoShape 2">
            <a:extLst>
              <a:ext uri="{FF2B5EF4-FFF2-40B4-BE49-F238E27FC236}">
                <a16:creationId xmlns:a16="http://schemas.microsoft.com/office/drawing/2014/main" id="{000A9C57-A3AF-7BBC-3A82-D871EC60FF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7F150FE-1AB8-EEE6-BC41-5DC62596E651}"/>
              </a:ext>
            </a:extLst>
          </p:cNvPr>
          <p:cNvPicPr>
            <a:picLocks noChangeAspect="1"/>
          </p:cNvPicPr>
          <p:nvPr/>
        </p:nvPicPr>
        <p:blipFill>
          <a:blip r:embed="rId3"/>
          <a:stretch>
            <a:fillRect/>
          </a:stretch>
        </p:blipFill>
        <p:spPr>
          <a:xfrm>
            <a:off x="444230" y="196651"/>
            <a:ext cx="11608339" cy="6464697"/>
          </a:xfrm>
          <a:prstGeom prst="rect">
            <a:avLst/>
          </a:prstGeom>
        </p:spPr>
      </p:pic>
    </p:spTree>
    <p:extLst>
      <p:ext uri="{BB962C8B-B14F-4D97-AF65-F5344CB8AC3E}">
        <p14:creationId xmlns:p14="http://schemas.microsoft.com/office/powerpoint/2010/main" val="1364283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C585-46D8-2138-8084-70DF8CB67345}"/>
              </a:ext>
            </a:extLst>
          </p:cNvPr>
          <p:cNvSpPr>
            <a:spLocks noGrp="1"/>
          </p:cNvSpPr>
          <p:nvPr>
            <p:ph type="title"/>
          </p:nvPr>
        </p:nvSpPr>
        <p:spPr>
          <a:xfrm>
            <a:off x="624191" y="0"/>
            <a:ext cx="10515600" cy="1371600"/>
          </a:xfrm>
        </p:spPr>
        <p:txBody>
          <a:bodyPr>
            <a:normAutofit/>
          </a:bodyPr>
          <a:lstStyle/>
          <a:p>
            <a:r>
              <a:rPr lang="en-US" sz="3000" dirty="0"/>
              <a:t>Main Contributions</a:t>
            </a:r>
          </a:p>
        </p:txBody>
      </p:sp>
      <p:sp>
        <p:nvSpPr>
          <p:cNvPr id="3" name="Content Placeholder 2">
            <a:extLst>
              <a:ext uri="{FF2B5EF4-FFF2-40B4-BE49-F238E27FC236}">
                <a16:creationId xmlns:a16="http://schemas.microsoft.com/office/drawing/2014/main" id="{D1BC8387-3990-2F58-397E-B6ECE58C160A}"/>
              </a:ext>
            </a:extLst>
          </p:cNvPr>
          <p:cNvSpPr>
            <a:spLocks noGrp="1"/>
          </p:cNvSpPr>
          <p:nvPr>
            <p:ph idx="1"/>
          </p:nvPr>
        </p:nvSpPr>
        <p:spPr>
          <a:xfrm>
            <a:off x="838200" y="1164888"/>
            <a:ext cx="10515600" cy="4885716"/>
          </a:xfrm>
        </p:spPr>
        <p:txBody>
          <a:bodyPr>
            <a:normAutofit/>
          </a:bodyPr>
          <a:lstStyle/>
          <a:p>
            <a:pPr>
              <a:spcBef>
                <a:spcPts val="1800"/>
              </a:spcBef>
            </a:pPr>
            <a:r>
              <a:rPr lang="en-US" dirty="0"/>
              <a:t>Facilitates navigation through the multitude of market options available.</a:t>
            </a:r>
          </a:p>
          <a:p>
            <a:pPr>
              <a:spcBef>
                <a:spcPts val="1800"/>
              </a:spcBef>
            </a:pPr>
            <a:r>
              <a:rPr lang="en-US" dirty="0"/>
              <a:t>Enables informed decision-making with minimal time and effort.</a:t>
            </a:r>
          </a:p>
          <a:p>
            <a:pPr>
              <a:spcBef>
                <a:spcPts val="1800"/>
              </a:spcBef>
            </a:pPr>
            <a:r>
              <a:rPr lang="en-US" dirty="0"/>
              <a:t>Provides valuable information for identifying competitors and enhancing tool efficacy.</a:t>
            </a:r>
          </a:p>
          <a:p>
            <a:pPr>
              <a:spcBef>
                <a:spcPts val="1800"/>
              </a:spcBef>
            </a:pPr>
            <a:r>
              <a:rPr lang="en-US" dirty="0"/>
              <a:t>Guides developers and educational institutions to improve and innovate existing tools.</a:t>
            </a:r>
          </a:p>
          <a:p>
            <a:pPr>
              <a:spcBef>
                <a:spcPts val="1800"/>
              </a:spcBef>
            </a:pPr>
            <a:r>
              <a:rPr lang="en-US" dirty="0"/>
              <a:t>Highlights the critical need to address overlooked aspects of mental health support during academic breaks and school closures.</a:t>
            </a:r>
          </a:p>
        </p:txBody>
      </p:sp>
      <p:sp>
        <p:nvSpPr>
          <p:cNvPr id="4" name="Slide Number Placeholder 3">
            <a:extLst>
              <a:ext uri="{FF2B5EF4-FFF2-40B4-BE49-F238E27FC236}">
                <a16:creationId xmlns:a16="http://schemas.microsoft.com/office/drawing/2014/main" id="{C65B17EA-7E66-B916-0D96-5D14A60437F8}"/>
              </a:ext>
            </a:extLst>
          </p:cNvPr>
          <p:cNvSpPr>
            <a:spLocks noGrp="1"/>
          </p:cNvSpPr>
          <p:nvPr>
            <p:ph type="sldNum" sz="quarter" idx="12"/>
          </p:nvPr>
        </p:nvSpPr>
        <p:spPr/>
        <p:txBody>
          <a:bodyPr/>
          <a:lstStyle/>
          <a:p>
            <a:fld id="{88DB4422-1BD0-49AA-A557-07A49831017A}" type="slidenum">
              <a:rPr lang="en-GB" smtClean="0"/>
              <a:t>31</a:t>
            </a:fld>
            <a:endParaRPr lang="en-GB"/>
          </a:p>
        </p:txBody>
      </p:sp>
    </p:spTree>
    <p:extLst>
      <p:ext uri="{BB962C8B-B14F-4D97-AF65-F5344CB8AC3E}">
        <p14:creationId xmlns:p14="http://schemas.microsoft.com/office/powerpoint/2010/main" val="8960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EA07-7721-AD45-1633-3C9EAA7C8945}"/>
              </a:ext>
            </a:extLst>
          </p:cNvPr>
          <p:cNvSpPr>
            <a:spLocks noGrp="1"/>
          </p:cNvSpPr>
          <p:nvPr>
            <p:ph type="title"/>
          </p:nvPr>
        </p:nvSpPr>
        <p:spPr/>
        <p:txBody>
          <a:bodyPr>
            <a:normAutofit/>
          </a:bodyPr>
          <a:lstStyle/>
          <a:p>
            <a:r>
              <a:rPr lang="en-US" sz="4000" dirty="0"/>
              <a:t>Segmentation of Analysis</a:t>
            </a:r>
          </a:p>
        </p:txBody>
      </p:sp>
      <p:sp>
        <p:nvSpPr>
          <p:cNvPr id="3" name="Content Placeholder 2">
            <a:extLst>
              <a:ext uri="{FF2B5EF4-FFF2-40B4-BE49-F238E27FC236}">
                <a16:creationId xmlns:a16="http://schemas.microsoft.com/office/drawing/2014/main" id="{980573C3-A2C2-D213-F16A-E53CA2AAA1B1}"/>
              </a:ext>
            </a:extLst>
          </p:cNvPr>
          <p:cNvSpPr>
            <a:spLocks noGrp="1"/>
          </p:cNvSpPr>
          <p:nvPr>
            <p:ph idx="1"/>
          </p:nvPr>
        </p:nvSpPr>
        <p:spPr/>
        <p:txBody>
          <a:bodyPr>
            <a:normAutofit/>
          </a:bodyPr>
          <a:lstStyle/>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Digital learning management systems</a:t>
            </a:r>
            <a:r>
              <a:rPr kumimoji="0" lang="en-US" altLang="en-US" sz="2400" i="0" u="none" strike="noStrike" cap="none" normalizeH="0" baseline="0" dirty="0">
                <a:ln>
                  <a:noFill/>
                </a:ln>
                <a:solidFill>
                  <a:schemeClr val="tx1"/>
                </a:solidFill>
                <a:effectLst/>
              </a:rPr>
              <a:t>: Platforms for organizing, delivering, and tracking educational content and activities online.</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Systems designed for basic mobile phone usage</a:t>
            </a:r>
            <a:r>
              <a:rPr kumimoji="0" lang="en-US" altLang="en-US" sz="2400" i="0" u="none" strike="noStrike" cap="none" normalizeH="0" baseline="0" dirty="0">
                <a:ln>
                  <a:noFill/>
                </a:ln>
                <a:solidFill>
                  <a:schemeClr val="tx1"/>
                </a:solidFill>
                <a:effectLst/>
              </a:rPr>
              <a:t>: Educational tools optimized for use on simple, non-smart mobile phones.</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Systems with strong offline functionalities</a:t>
            </a:r>
            <a:r>
              <a:rPr kumimoji="0" lang="en-US" altLang="en-US" sz="2400" i="0" u="none" strike="noStrike" cap="none" normalizeH="0" baseline="0" dirty="0">
                <a:ln>
                  <a:noFill/>
                </a:ln>
                <a:solidFill>
                  <a:schemeClr val="tx1"/>
                </a:solidFill>
                <a:effectLst/>
              </a:rPr>
              <a:t>: Learning platforms that allow access to content and activities without an internet connection.</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Massive Open Online Course (MOOC) platforms</a:t>
            </a:r>
            <a:r>
              <a:rPr kumimoji="0" lang="en-US" altLang="en-US" sz="2400" i="0" u="none" strike="noStrike" cap="none" normalizeH="0" baseline="0" dirty="0">
                <a:ln>
                  <a:noFill/>
                </a:ln>
                <a:solidFill>
                  <a:schemeClr val="tx1"/>
                </a:solidFill>
                <a:effectLst/>
              </a:rPr>
              <a:t>: Online platforms offering free or low-cost courses to a large number of participants.</a:t>
            </a: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rPr>
              <a:t>Self-directed learning resources</a:t>
            </a:r>
            <a:r>
              <a:rPr kumimoji="0" lang="en-US" altLang="en-US" sz="2400" i="0" u="none" strike="noStrike" cap="none" normalizeH="0" baseline="0" dirty="0">
                <a:ln>
                  <a:noFill/>
                </a:ln>
                <a:solidFill>
                  <a:schemeClr val="tx1"/>
                </a:solidFill>
                <a:effectLst/>
              </a:rPr>
              <a:t>: Materials and tools that enable learners to study independently at their own pace.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endParaRPr>
          </a:p>
        </p:txBody>
      </p:sp>
      <p:sp>
        <p:nvSpPr>
          <p:cNvPr id="4" name="Slide Number Placeholder 3">
            <a:extLst>
              <a:ext uri="{FF2B5EF4-FFF2-40B4-BE49-F238E27FC236}">
                <a16:creationId xmlns:a16="http://schemas.microsoft.com/office/drawing/2014/main" id="{90C77625-F281-950C-78CB-3CE169820859}"/>
              </a:ext>
            </a:extLst>
          </p:cNvPr>
          <p:cNvSpPr>
            <a:spLocks noGrp="1"/>
          </p:cNvSpPr>
          <p:nvPr>
            <p:ph type="sldNum" sz="quarter" idx="12"/>
          </p:nvPr>
        </p:nvSpPr>
        <p:spPr/>
        <p:txBody>
          <a:bodyPr/>
          <a:lstStyle/>
          <a:p>
            <a:fld id="{88DB4422-1BD0-49AA-A557-07A49831017A}" type="slidenum">
              <a:rPr lang="en-GB" smtClean="0"/>
              <a:t>32</a:t>
            </a:fld>
            <a:endParaRPr lang="en-GB"/>
          </a:p>
        </p:txBody>
      </p:sp>
    </p:spTree>
    <p:extLst>
      <p:ext uri="{BB962C8B-B14F-4D97-AF65-F5344CB8AC3E}">
        <p14:creationId xmlns:p14="http://schemas.microsoft.com/office/powerpoint/2010/main" val="163845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5E8A-D3C0-1167-3118-84C7C5AA8FE8}"/>
              </a:ext>
            </a:extLst>
          </p:cNvPr>
          <p:cNvSpPr>
            <a:spLocks noGrp="1"/>
          </p:cNvSpPr>
          <p:nvPr>
            <p:ph type="title"/>
          </p:nvPr>
        </p:nvSpPr>
        <p:spPr/>
        <p:txBody>
          <a:bodyPr>
            <a:normAutofit/>
          </a:bodyPr>
          <a:lstStyle/>
          <a:p>
            <a:r>
              <a:rPr lang="en-US" sz="4000" dirty="0"/>
              <a:t>Segmentation of Analysis</a:t>
            </a:r>
          </a:p>
        </p:txBody>
      </p:sp>
      <p:sp>
        <p:nvSpPr>
          <p:cNvPr id="3" name="Content Placeholder 2">
            <a:extLst>
              <a:ext uri="{FF2B5EF4-FFF2-40B4-BE49-F238E27FC236}">
                <a16:creationId xmlns:a16="http://schemas.microsoft.com/office/drawing/2014/main" id="{70E43A0F-5A2E-7250-CDAB-5A0A3476645A}"/>
              </a:ext>
            </a:extLst>
          </p:cNvPr>
          <p:cNvSpPr>
            <a:spLocks noGrp="1"/>
          </p:cNvSpPr>
          <p:nvPr>
            <p:ph idx="1"/>
          </p:nvPr>
        </p:nvSpPr>
        <p:spPr/>
        <p:txBody>
          <a:bodyPr>
            <a:normAutofit fontScale="85000" lnSpcReduction="10000"/>
          </a:bodyPr>
          <a:lstStyle/>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Mobile reading apps</a:t>
            </a:r>
            <a:r>
              <a:rPr kumimoji="0" lang="en-US" altLang="en-US" sz="2800" b="0" i="0" u="none" strike="noStrike" cap="none" normalizeH="0" baseline="0" dirty="0">
                <a:ln>
                  <a:noFill/>
                </a:ln>
                <a:solidFill>
                  <a:schemeClr val="tx1"/>
                </a:solidFill>
                <a:effectLst/>
              </a:rPr>
              <a:t>: Applications designed for reading e-books and other digital texts on mobile devices.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Collaboration platforms facilitating live-video communication</a:t>
            </a:r>
            <a:r>
              <a:rPr kumimoji="0" lang="en-US" altLang="en-US" sz="2800" b="0" i="0" u="none" strike="noStrike" cap="none" normalizeH="0" baseline="0" dirty="0">
                <a:ln>
                  <a:noFill/>
                </a:ln>
                <a:solidFill>
                  <a:schemeClr val="tx1"/>
                </a:solidFill>
                <a:effectLst/>
              </a:rPr>
              <a:t>: Tools that support real-time video interactions for group learning and meetings.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Tools for educators to create digital learning content</a:t>
            </a:r>
            <a:r>
              <a:rPr kumimoji="0" lang="en-US" altLang="en-US" sz="2800" b="0" i="0" u="none" strike="noStrike" cap="none" normalizeH="0" baseline="0" dirty="0">
                <a:ln>
                  <a:noFill/>
                </a:ln>
                <a:solidFill>
                  <a:schemeClr val="tx1"/>
                </a:solidFill>
                <a:effectLst/>
              </a:rPr>
              <a:t>: Software that helps teachers design and produce online educational materials.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External repositories of distance learning solutions</a:t>
            </a:r>
            <a:r>
              <a:rPr kumimoji="0" lang="en-US" altLang="en-US" sz="2800" b="0" i="0" u="none" strike="noStrike" cap="none" normalizeH="0" baseline="0" dirty="0">
                <a:ln>
                  <a:noFill/>
                </a:ln>
                <a:solidFill>
                  <a:schemeClr val="tx1"/>
                </a:solidFill>
                <a:effectLst/>
              </a:rPr>
              <a:t>: Online databases that provide access to a variety of remote learning resources and tools.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Tools for Online proctoring</a:t>
            </a:r>
            <a:r>
              <a:rPr kumimoji="0" lang="en-US" altLang="en-US" sz="2800" b="0" i="0" u="none" strike="noStrike" cap="none" normalizeH="0" baseline="0" dirty="0">
                <a:ln>
                  <a:noFill/>
                </a:ln>
                <a:solidFill>
                  <a:schemeClr val="tx1"/>
                </a:solidFill>
                <a:effectLst/>
              </a:rPr>
              <a:t>: Software that monitors and ensures the integrity of online exams.</a:t>
            </a:r>
          </a:p>
          <a:p>
            <a:pPr marL="514350" marR="0" lvl="0" indent="-514350" algn="l" defTabSz="914400" rtl="0" eaLnBrk="0" fontAlgn="base" latinLnBrk="0" hangingPunct="0">
              <a:lnSpc>
                <a:spcPct val="100000"/>
              </a:lnSpc>
              <a:spcBef>
                <a:spcPct val="0"/>
              </a:spcBef>
              <a:spcAft>
                <a:spcPct val="0"/>
              </a:spcAft>
              <a:buClrTx/>
              <a:buSzTx/>
              <a:buFont typeface="+mj-lt"/>
              <a:buAutoNum type="arabicPeriod" startAt="6"/>
              <a:tabLst/>
            </a:pPr>
            <a:r>
              <a:rPr kumimoji="0" lang="en-US" altLang="en-US" sz="2800" b="1" i="0" u="none" strike="noStrike" cap="none" normalizeH="0" baseline="0" dirty="0">
                <a:ln>
                  <a:noFill/>
                </a:ln>
                <a:solidFill>
                  <a:schemeClr val="tx1"/>
                </a:solidFill>
                <a:effectLst/>
              </a:rPr>
              <a:t>Psychosocial support</a:t>
            </a:r>
            <a:r>
              <a:rPr kumimoji="0" lang="en-US" altLang="en-US" sz="2800" b="0" i="0" u="none" strike="noStrike" cap="none" normalizeH="0" baseline="0" dirty="0">
                <a:ln>
                  <a:noFill/>
                </a:ln>
                <a:solidFill>
                  <a:schemeClr val="tx1"/>
                </a:solidFill>
                <a:effectLst/>
              </a:rPr>
              <a:t>: Services and resources providing emotional and psychological assistance to learners</a:t>
            </a:r>
            <a:endParaRPr lang="en-US" dirty="0"/>
          </a:p>
        </p:txBody>
      </p:sp>
      <p:sp>
        <p:nvSpPr>
          <p:cNvPr id="4" name="Slide Number Placeholder 3">
            <a:extLst>
              <a:ext uri="{FF2B5EF4-FFF2-40B4-BE49-F238E27FC236}">
                <a16:creationId xmlns:a16="http://schemas.microsoft.com/office/drawing/2014/main" id="{DD5E31D3-C699-FC1A-D87E-5E106055A2EF}"/>
              </a:ext>
            </a:extLst>
          </p:cNvPr>
          <p:cNvSpPr>
            <a:spLocks noGrp="1"/>
          </p:cNvSpPr>
          <p:nvPr>
            <p:ph type="sldNum" sz="quarter" idx="12"/>
          </p:nvPr>
        </p:nvSpPr>
        <p:spPr/>
        <p:txBody>
          <a:bodyPr/>
          <a:lstStyle/>
          <a:p>
            <a:fld id="{88DB4422-1BD0-49AA-A557-07A49831017A}" type="slidenum">
              <a:rPr lang="en-GB" smtClean="0"/>
              <a:t>33</a:t>
            </a:fld>
            <a:endParaRPr lang="en-GB"/>
          </a:p>
        </p:txBody>
      </p:sp>
    </p:spTree>
    <p:extLst>
      <p:ext uri="{BB962C8B-B14F-4D97-AF65-F5344CB8AC3E}">
        <p14:creationId xmlns:p14="http://schemas.microsoft.com/office/powerpoint/2010/main" val="1680649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riting on a chalkboard&#10;&#10;Description automatically generated">
            <a:extLst>
              <a:ext uri="{FF2B5EF4-FFF2-40B4-BE49-F238E27FC236}">
                <a16:creationId xmlns:a16="http://schemas.microsoft.com/office/drawing/2014/main" id="{0ADF43FA-6A55-E819-A40A-B897D2591E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B0EA94FE-0988-EA1C-D4F2-9215E295CD74}"/>
              </a:ext>
            </a:extLst>
          </p:cNvPr>
          <p:cNvSpPr>
            <a:spLocks noGrp="1"/>
          </p:cNvSpPr>
          <p:nvPr>
            <p:ph type="sldNum" sz="quarter" idx="12"/>
          </p:nvPr>
        </p:nvSpPr>
        <p:spPr/>
        <p:txBody>
          <a:bodyPr/>
          <a:lstStyle/>
          <a:p>
            <a:fld id="{88DB4422-1BD0-49AA-A557-07A49831017A}" type="slidenum">
              <a:rPr lang="en-GB" smtClean="0"/>
              <a:t>4</a:t>
            </a:fld>
            <a:endParaRPr lang="en-GB"/>
          </a:p>
        </p:txBody>
      </p:sp>
      <p:sp>
        <p:nvSpPr>
          <p:cNvPr id="8" name="TextBox 7">
            <a:extLst>
              <a:ext uri="{FF2B5EF4-FFF2-40B4-BE49-F238E27FC236}">
                <a16:creationId xmlns:a16="http://schemas.microsoft.com/office/drawing/2014/main" id="{F3C53679-BB39-48E8-896C-7BFD89AEC3FA}"/>
              </a:ext>
            </a:extLst>
          </p:cNvPr>
          <p:cNvSpPr txBox="1"/>
          <p:nvPr/>
        </p:nvSpPr>
        <p:spPr>
          <a:xfrm>
            <a:off x="461819" y="312016"/>
            <a:ext cx="11000509" cy="1015663"/>
          </a:xfrm>
          <a:prstGeom prst="rect">
            <a:avLst/>
          </a:prstGeom>
          <a:solidFill>
            <a:srgbClr val="E7E6E6">
              <a:alpha val="67843"/>
            </a:srgbClr>
          </a:solidFill>
        </p:spPr>
        <p:txBody>
          <a:bodyPr wrap="square">
            <a:spAutoFit/>
          </a:bodyPr>
          <a:lstStyle/>
          <a:p>
            <a:pPr algn="ctr"/>
            <a:r>
              <a:rPr lang="en-US" sz="6000" b="1" i="0" dirty="0">
                <a:solidFill>
                  <a:srgbClr val="000000"/>
                </a:solidFill>
                <a:effectLst/>
                <a:latin typeface="var(--header-font-family)"/>
              </a:rPr>
              <a:t>From chalk-talk to </a:t>
            </a:r>
            <a:r>
              <a:rPr lang="en-US" sz="6000" b="1" i="0" dirty="0">
                <a:solidFill>
                  <a:srgbClr val="FF0000"/>
                </a:solidFill>
                <a:effectLst/>
                <a:latin typeface="var(--header-font-family)"/>
              </a:rPr>
              <a:t>virtual walk</a:t>
            </a:r>
          </a:p>
        </p:txBody>
      </p:sp>
      <p:sp>
        <p:nvSpPr>
          <p:cNvPr id="3" name="TextBox 2">
            <a:extLst>
              <a:ext uri="{FF2B5EF4-FFF2-40B4-BE49-F238E27FC236}">
                <a16:creationId xmlns:a16="http://schemas.microsoft.com/office/drawing/2014/main" id="{13D59C7A-FDD6-1572-3B49-10F00CB72798}"/>
              </a:ext>
            </a:extLst>
          </p:cNvPr>
          <p:cNvSpPr txBox="1"/>
          <p:nvPr/>
        </p:nvSpPr>
        <p:spPr>
          <a:xfrm>
            <a:off x="261784" y="2229630"/>
            <a:ext cx="11668432" cy="646331"/>
          </a:xfrm>
          <a:prstGeom prst="rect">
            <a:avLst/>
          </a:prstGeom>
          <a:noFill/>
        </p:spPr>
        <p:txBody>
          <a:bodyPr wrap="square">
            <a:spAutoFit/>
          </a:bodyPr>
          <a:lstStyle/>
          <a:p>
            <a:pPr algn="ctr"/>
            <a:r>
              <a:rPr lang="en-US" dirty="0"/>
              <a:t>The speed of these school closures demanded a rapid move from traditional classroom learning to online learning. </a:t>
            </a:r>
          </a:p>
          <a:p>
            <a:pPr algn="ctr"/>
            <a:endParaRPr lang="en-US" dirty="0"/>
          </a:p>
        </p:txBody>
      </p:sp>
    </p:spTree>
    <p:extLst>
      <p:ext uri="{BB962C8B-B14F-4D97-AF65-F5344CB8AC3E}">
        <p14:creationId xmlns:p14="http://schemas.microsoft.com/office/powerpoint/2010/main" val="422206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7C49E7-AB50-CF34-6BA4-216262342D19}"/>
              </a:ext>
            </a:extLst>
          </p:cNvPr>
          <p:cNvSpPr>
            <a:spLocks noGrp="1"/>
          </p:cNvSpPr>
          <p:nvPr>
            <p:ph idx="1"/>
          </p:nvPr>
        </p:nvSpPr>
        <p:spPr>
          <a:xfrm>
            <a:off x="503903" y="136525"/>
            <a:ext cx="10515600" cy="5473578"/>
          </a:xfrm>
        </p:spPr>
        <p:txBody>
          <a:bodyPr>
            <a:normAutofit/>
          </a:bodyPr>
          <a:lstStyle/>
          <a:p>
            <a:pPr algn="just"/>
            <a:endParaRPr lang="en-US" dirty="0"/>
          </a:p>
          <a:p>
            <a:pPr algn="just">
              <a:spcBef>
                <a:spcPts val="0"/>
              </a:spcBef>
            </a:pPr>
            <a:r>
              <a:rPr lang="en-US" sz="2400" dirty="0"/>
              <a:t>Distance education has a long history.</a:t>
            </a:r>
          </a:p>
          <a:p>
            <a:pPr algn="just">
              <a:spcBef>
                <a:spcPts val="0"/>
              </a:spcBef>
            </a:pPr>
            <a:endParaRPr lang="en-US" sz="2400" dirty="0"/>
          </a:p>
          <a:p>
            <a:pPr algn="just">
              <a:spcBef>
                <a:spcPts val="0"/>
              </a:spcBef>
            </a:pPr>
            <a:r>
              <a:rPr lang="en-US" sz="2400" dirty="0"/>
              <a:t>COVID-19 marked a new era of distance education.</a:t>
            </a:r>
          </a:p>
          <a:p>
            <a:pPr marL="0" indent="0" algn="just">
              <a:spcBef>
                <a:spcPts val="0"/>
              </a:spcBef>
              <a:buNone/>
            </a:pPr>
            <a:endParaRPr lang="en-US" sz="2400" dirty="0"/>
          </a:p>
          <a:p>
            <a:pPr algn="just">
              <a:spcBef>
                <a:spcPts val="0"/>
              </a:spcBef>
            </a:pPr>
            <a:r>
              <a:rPr lang="en-US" sz="2400" dirty="0"/>
              <a:t>Because during this pandemic, every single step, including, planning, developing new tools and techniques, conducting awareness programs about online learning and shifting towards online learning, happened online, due to the unexpected massive global shutdown.</a:t>
            </a:r>
          </a:p>
          <a:p>
            <a:pPr algn="just">
              <a:spcBef>
                <a:spcPts val="0"/>
              </a:spcBef>
            </a:pPr>
            <a:endParaRPr lang="en-US" sz="2400" dirty="0"/>
          </a:p>
          <a:p>
            <a:pPr algn="just">
              <a:spcBef>
                <a:spcPts val="0"/>
              </a:spcBef>
            </a:pPr>
            <a:r>
              <a:rPr lang="en-US" sz="2400" dirty="0"/>
              <a:t>This lack of experience, lack of awareness and lack of readiness caused millions of distance education related internet searches during the COVID-19 pandemic.</a:t>
            </a:r>
          </a:p>
          <a:p>
            <a:endParaRPr lang="en-US" dirty="0"/>
          </a:p>
        </p:txBody>
      </p:sp>
      <p:sp>
        <p:nvSpPr>
          <p:cNvPr id="4" name="Slide Number Placeholder 3">
            <a:extLst>
              <a:ext uri="{FF2B5EF4-FFF2-40B4-BE49-F238E27FC236}">
                <a16:creationId xmlns:a16="http://schemas.microsoft.com/office/drawing/2014/main" id="{CFB69024-0A5B-7E5E-C935-F88A9D1EF92D}"/>
              </a:ext>
            </a:extLst>
          </p:cNvPr>
          <p:cNvSpPr>
            <a:spLocks noGrp="1"/>
          </p:cNvSpPr>
          <p:nvPr>
            <p:ph type="sldNum" sz="quarter" idx="12"/>
          </p:nvPr>
        </p:nvSpPr>
        <p:spPr/>
        <p:txBody>
          <a:bodyPr/>
          <a:lstStyle/>
          <a:p>
            <a:fld id="{88DB4422-1BD0-49AA-A557-07A49831017A}" type="slidenum">
              <a:rPr lang="en-GB" smtClean="0"/>
              <a:t>5</a:t>
            </a:fld>
            <a:endParaRPr lang="en-GB"/>
          </a:p>
        </p:txBody>
      </p:sp>
    </p:spTree>
    <p:extLst>
      <p:ext uri="{BB962C8B-B14F-4D97-AF65-F5344CB8AC3E}">
        <p14:creationId xmlns:p14="http://schemas.microsoft.com/office/powerpoint/2010/main" val="39214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EB94BE-C240-237A-7EA0-5B701DB253FE}"/>
              </a:ext>
            </a:extLst>
          </p:cNvPr>
          <p:cNvSpPr>
            <a:spLocks noGrp="1"/>
          </p:cNvSpPr>
          <p:nvPr>
            <p:ph type="sldNum" sz="quarter" idx="12"/>
          </p:nvPr>
        </p:nvSpPr>
        <p:spPr/>
        <p:txBody>
          <a:bodyPr/>
          <a:lstStyle/>
          <a:p>
            <a:fld id="{88DB4422-1BD0-49AA-A557-07A49831017A}" type="slidenum">
              <a:rPr lang="en-GB" smtClean="0"/>
              <a:t>6</a:t>
            </a:fld>
            <a:endParaRPr lang="en-GB"/>
          </a:p>
        </p:txBody>
      </p:sp>
      <p:sp>
        <p:nvSpPr>
          <p:cNvPr id="5" name="AutoShape 2">
            <a:extLst>
              <a:ext uri="{FF2B5EF4-FFF2-40B4-BE49-F238E27FC236}">
                <a16:creationId xmlns:a16="http://schemas.microsoft.com/office/drawing/2014/main" id="{E9C250AA-B5C1-0639-4375-CA1E976B1C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16926D6F-D1D8-770A-4FED-1695E3BE0FA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graph of different types of data&#10;&#10;Description automatically generated with medium confidence">
            <a:extLst>
              <a:ext uri="{FF2B5EF4-FFF2-40B4-BE49-F238E27FC236}">
                <a16:creationId xmlns:a16="http://schemas.microsoft.com/office/drawing/2014/main" id="{DB3B6EA4-48C1-C12F-93DC-EC27DE894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666" y="292142"/>
            <a:ext cx="8036668" cy="6429333"/>
          </a:xfrm>
          <a:prstGeom prst="rect">
            <a:avLst/>
          </a:prstGeom>
        </p:spPr>
      </p:pic>
      <p:sp>
        <p:nvSpPr>
          <p:cNvPr id="2" name="Oval 1">
            <a:extLst>
              <a:ext uri="{FF2B5EF4-FFF2-40B4-BE49-F238E27FC236}">
                <a16:creationId xmlns:a16="http://schemas.microsoft.com/office/drawing/2014/main" id="{ECFE5E8F-AC30-F3DD-4B9A-E16BDD8015F9}"/>
              </a:ext>
            </a:extLst>
          </p:cNvPr>
          <p:cNvSpPr/>
          <p:nvPr/>
        </p:nvSpPr>
        <p:spPr>
          <a:xfrm>
            <a:off x="4933507" y="2552700"/>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ACFE719-DD7F-CCC2-3096-0896B10533E0}"/>
              </a:ext>
            </a:extLst>
          </p:cNvPr>
          <p:cNvSpPr/>
          <p:nvPr/>
        </p:nvSpPr>
        <p:spPr>
          <a:xfrm>
            <a:off x="5085907" y="4493622"/>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1BF316-D8DB-31F9-C008-6D98839BBEBF}"/>
              </a:ext>
            </a:extLst>
          </p:cNvPr>
          <p:cNvSpPr>
            <a:spLocks noGrp="1"/>
          </p:cNvSpPr>
          <p:nvPr>
            <p:ph type="sldNum" sz="quarter" idx="12"/>
          </p:nvPr>
        </p:nvSpPr>
        <p:spPr/>
        <p:txBody>
          <a:bodyPr/>
          <a:lstStyle/>
          <a:p>
            <a:fld id="{88DB4422-1BD0-49AA-A557-07A49831017A}" type="slidenum">
              <a:rPr lang="en-GB" smtClean="0"/>
              <a:t>7</a:t>
            </a:fld>
            <a:endParaRPr lang="en-GB"/>
          </a:p>
        </p:txBody>
      </p:sp>
      <p:sp>
        <p:nvSpPr>
          <p:cNvPr id="16" name="AutoShape 6">
            <a:extLst>
              <a:ext uri="{FF2B5EF4-FFF2-40B4-BE49-F238E27FC236}">
                <a16:creationId xmlns:a16="http://schemas.microsoft.com/office/drawing/2014/main" id="{AE5A3F9E-3DB9-4EA7-DEF9-A6B4060239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a:extLst>
              <a:ext uri="{FF2B5EF4-FFF2-40B4-BE49-F238E27FC236}">
                <a16:creationId xmlns:a16="http://schemas.microsoft.com/office/drawing/2014/main" id="{D323BF76-A7BA-E8DD-F0D5-73117D477B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DE13747-033F-CED5-3B44-8300B40D0BA1}"/>
              </a:ext>
            </a:extLst>
          </p:cNvPr>
          <p:cNvPicPr>
            <a:picLocks noChangeAspect="1"/>
          </p:cNvPicPr>
          <p:nvPr/>
        </p:nvPicPr>
        <p:blipFill>
          <a:blip r:embed="rId2"/>
          <a:stretch>
            <a:fillRect/>
          </a:stretch>
        </p:blipFill>
        <p:spPr>
          <a:xfrm>
            <a:off x="12290" y="-7374"/>
            <a:ext cx="6172200" cy="6858000"/>
          </a:xfrm>
          <a:prstGeom prst="rect">
            <a:avLst/>
          </a:prstGeom>
        </p:spPr>
      </p:pic>
      <p:sp>
        <p:nvSpPr>
          <p:cNvPr id="20" name="AutoShape 10">
            <a:extLst>
              <a:ext uri="{FF2B5EF4-FFF2-40B4-BE49-F238E27FC236}">
                <a16:creationId xmlns:a16="http://schemas.microsoft.com/office/drawing/2014/main" id="{0397963F-A376-0C2B-E0B3-1BFD083315D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BF8B413C-3B58-D16F-136D-153C3839AA43}"/>
              </a:ext>
            </a:extLst>
          </p:cNvPr>
          <p:cNvPicPr>
            <a:picLocks noChangeAspect="1"/>
          </p:cNvPicPr>
          <p:nvPr/>
        </p:nvPicPr>
        <p:blipFill>
          <a:blip r:embed="rId3"/>
          <a:stretch>
            <a:fillRect/>
          </a:stretch>
        </p:blipFill>
        <p:spPr>
          <a:xfrm>
            <a:off x="6184490" y="-7374"/>
            <a:ext cx="5810865" cy="6858000"/>
          </a:xfrm>
          <a:prstGeom prst="rect">
            <a:avLst/>
          </a:prstGeom>
        </p:spPr>
      </p:pic>
      <p:sp>
        <p:nvSpPr>
          <p:cNvPr id="22" name="TextBox 21">
            <a:extLst>
              <a:ext uri="{FF2B5EF4-FFF2-40B4-BE49-F238E27FC236}">
                <a16:creationId xmlns:a16="http://schemas.microsoft.com/office/drawing/2014/main" id="{BBA8DB13-CCF0-9FAD-B44E-6DDA703CE75F}"/>
              </a:ext>
            </a:extLst>
          </p:cNvPr>
          <p:cNvSpPr txBox="1"/>
          <p:nvPr/>
        </p:nvSpPr>
        <p:spPr>
          <a:xfrm>
            <a:off x="3016417" y="1376217"/>
            <a:ext cx="860620" cy="369332"/>
          </a:xfrm>
          <a:prstGeom prst="rect">
            <a:avLst/>
          </a:prstGeom>
          <a:noFill/>
        </p:spPr>
        <p:txBody>
          <a:bodyPr wrap="none" rtlCol="0">
            <a:spAutoFit/>
          </a:bodyPr>
          <a:lstStyle/>
          <a:p>
            <a:r>
              <a:rPr lang="en-US" dirty="0">
                <a:solidFill>
                  <a:srgbClr val="FF0000"/>
                </a:solidFill>
              </a:rPr>
              <a:t>Corona</a:t>
            </a:r>
          </a:p>
        </p:txBody>
      </p:sp>
      <p:sp>
        <p:nvSpPr>
          <p:cNvPr id="23" name="TextBox 22">
            <a:extLst>
              <a:ext uri="{FF2B5EF4-FFF2-40B4-BE49-F238E27FC236}">
                <a16:creationId xmlns:a16="http://schemas.microsoft.com/office/drawing/2014/main" id="{32FA39E8-3F68-1937-A379-9226DBA38145}"/>
              </a:ext>
            </a:extLst>
          </p:cNvPr>
          <p:cNvSpPr txBox="1"/>
          <p:nvPr/>
        </p:nvSpPr>
        <p:spPr>
          <a:xfrm>
            <a:off x="3016417" y="2944474"/>
            <a:ext cx="1664238" cy="369332"/>
          </a:xfrm>
          <a:prstGeom prst="rect">
            <a:avLst/>
          </a:prstGeom>
          <a:noFill/>
        </p:spPr>
        <p:txBody>
          <a:bodyPr wrap="none" rtlCol="0">
            <a:spAutoFit/>
          </a:bodyPr>
          <a:lstStyle/>
          <a:p>
            <a:r>
              <a:rPr lang="en-US" dirty="0"/>
              <a:t>Online Learning</a:t>
            </a:r>
          </a:p>
        </p:txBody>
      </p:sp>
      <p:cxnSp>
        <p:nvCxnSpPr>
          <p:cNvPr id="25" name="Straight Arrow Connector 24">
            <a:extLst>
              <a:ext uri="{FF2B5EF4-FFF2-40B4-BE49-F238E27FC236}">
                <a16:creationId xmlns:a16="http://schemas.microsoft.com/office/drawing/2014/main" id="{BFF4DF31-6673-0F05-DB19-F8B276535A5D}"/>
              </a:ext>
            </a:extLst>
          </p:cNvPr>
          <p:cNvCxnSpPr>
            <a:cxnSpLocks/>
          </p:cNvCxnSpPr>
          <p:nvPr/>
        </p:nvCxnSpPr>
        <p:spPr>
          <a:xfrm flipH="1">
            <a:off x="2656199" y="1560883"/>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5B7F7C-8F4C-494B-1DCB-EAF45FDAC8F3}"/>
              </a:ext>
            </a:extLst>
          </p:cNvPr>
          <p:cNvCxnSpPr>
            <a:cxnSpLocks/>
          </p:cNvCxnSpPr>
          <p:nvPr/>
        </p:nvCxnSpPr>
        <p:spPr>
          <a:xfrm flipH="1">
            <a:off x="2738172" y="3142932"/>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A13CB6C5-E338-86E6-818F-5559969B7D50}"/>
              </a:ext>
            </a:extLst>
          </p:cNvPr>
          <p:cNvSpPr/>
          <p:nvPr/>
        </p:nvSpPr>
        <p:spPr>
          <a:xfrm>
            <a:off x="577645"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B088BB7-1B0E-78C8-D441-CA7463DF4D01}"/>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29" name="TextBox 28">
            <a:extLst>
              <a:ext uri="{FF2B5EF4-FFF2-40B4-BE49-F238E27FC236}">
                <a16:creationId xmlns:a16="http://schemas.microsoft.com/office/drawing/2014/main" id="{661123E4-DA97-B2AB-B88F-3553BC2203D2}"/>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31" name="TextBox 30">
            <a:extLst>
              <a:ext uri="{FF2B5EF4-FFF2-40B4-BE49-F238E27FC236}">
                <a16:creationId xmlns:a16="http://schemas.microsoft.com/office/drawing/2014/main" id="{E6071A5C-8BB4-999C-2D8A-F8B76EC013D0}"/>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32" name="TextBox 31">
            <a:extLst>
              <a:ext uri="{FF2B5EF4-FFF2-40B4-BE49-F238E27FC236}">
                <a16:creationId xmlns:a16="http://schemas.microsoft.com/office/drawing/2014/main" id="{FBD0C9EA-28CD-22AE-04EA-9D9133C37E85}"/>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33" name="Rectangle 32">
            <a:extLst>
              <a:ext uri="{FF2B5EF4-FFF2-40B4-BE49-F238E27FC236}">
                <a16:creationId xmlns:a16="http://schemas.microsoft.com/office/drawing/2014/main" id="{F21F7BA2-7241-2531-5280-E73FFB360D0F}"/>
              </a:ext>
            </a:extLst>
          </p:cNvPr>
          <p:cNvSpPr/>
          <p:nvPr/>
        </p:nvSpPr>
        <p:spPr>
          <a:xfrm>
            <a:off x="6499674"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DF9C1EE-C6BF-CCA2-C0C1-C8693C9B685A}"/>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35" name="TextBox 34">
            <a:extLst>
              <a:ext uri="{FF2B5EF4-FFF2-40B4-BE49-F238E27FC236}">
                <a16:creationId xmlns:a16="http://schemas.microsoft.com/office/drawing/2014/main" id="{7090C799-A357-659D-24E7-34147B963901}"/>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36" name="TextBox 35">
            <a:extLst>
              <a:ext uri="{FF2B5EF4-FFF2-40B4-BE49-F238E27FC236}">
                <a16:creationId xmlns:a16="http://schemas.microsoft.com/office/drawing/2014/main" id="{BC9B2CB5-44E7-7998-0CD8-390609FF56F1}"/>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37" name="TextBox 36">
            <a:extLst>
              <a:ext uri="{FF2B5EF4-FFF2-40B4-BE49-F238E27FC236}">
                <a16:creationId xmlns:a16="http://schemas.microsoft.com/office/drawing/2014/main" id="{483595D2-C57A-72DD-B870-F4B55801FB37}"/>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2" name="Oval 1">
            <a:extLst>
              <a:ext uri="{FF2B5EF4-FFF2-40B4-BE49-F238E27FC236}">
                <a16:creationId xmlns:a16="http://schemas.microsoft.com/office/drawing/2014/main" id="{462A8979-6FBD-FECA-F0D7-6FE8961ECB06}"/>
              </a:ext>
            </a:extLst>
          </p:cNvPr>
          <p:cNvSpPr/>
          <p:nvPr/>
        </p:nvSpPr>
        <p:spPr>
          <a:xfrm>
            <a:off x="7908798" y="1745549"/>
            <a:ext cx="3307284" cy="2887963"/>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3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0811D6-2ABF-0138-851D-ACE2A930AAD6}"/>
              </a:ext>
            </a:extLst>
          </p:cNvPr>
          <p:cNvSpPr>
            <a:spLocks noGrp="1"/>
          </p:cNvSpPr>
          <p:nvPr>
            <p:ph type="sldNum" sz="quarter" idx="12"/>
          </p:nvPr>
        </p:nvSpPr>
        <p:spPr/>
        <p:txBody>
          <a:bodyPr/>
          <a:lstStyle/>
          <a:p>
            <a:fld id="{88DB4422-1BD0-49AA-A557-07A49831017A}" type="slidenum">
              <a:rPr lang="en-GB" smtClean="0"/>
              <a:t>8</a:t>
            </a:fld>
            <a:endParaRPr lang="en-GB"/>
          </a:p>
        </p:txBody>
      </p:sp>
      <p:sp>
        <p:nvSpPr>
          <p:cNvPr id="5" name="AutoShape 2">
            <a:extLst>
              <a:ext uri="{FF2B5EF4-FFF2-40B4-BE49-F238E27FC236}">
                <a16:creationId xmlns:a16="http://schemas.microsoft.com/office/drawing/2014/main" id="{49C12B5A-2FEC-D5EC-852A-5E2C502324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72B9BF3-0C97-1C20-4752-98155D9E86C9}"/>
              </a:ext>
            </a:extLst>
          </p:cNvPr>
          <p:cNvPicPr>
            <a:picLocks noChangeAspect="1"/>
          </p:cNvPicPr>
          <p:nvPr/>
        </p:nvPicPr>
        <p:blipFill>
          <a:blip r:embed="rId2"/>
          <a:stretch>
            <a:fillRect/>
          </a:stretch>
        </p:blipFill>
        <p:spPr>
          <a:xfrm>
            <a:off x="50390" y="7310"/>
            <a:ext cx="6095999" cy="6858000"/>
          </a:xfrm>
          <a:prstGeom prst="rect">
            <a:avLst/>
          </a:prstGeom>
        </p:spPr>
      </p:pic>
      <p:pic>
        <p:nvPicPr>
          <p:cNvPr id="7" name="Picture 6">
            <a:extLst>
              <a:ext uri="{FF2B5EF4-FFF2-40B4-BE49-F238E27FC236}">
                <a16:creationId xmlns:a16="http://schemas.microsoft.com/office/drawing/2014/main" id="{ACC3F3F1-9060-7993-7C6D-10D2BF4FE01B}"/>
              </a:ext>
            </a:extLst>
          </p:cNvPr>
          <p:cNvPicPr>
            <a:picLocks noChangeAspect="1"/>
          </p:cNvPicPr>
          <p:nvPr/>
        </p:nvPicPr>
        <p:blipFill>
          <a:blip r:embed="rId3"/>
          <a:stretch>
            <a:fillRect/>
          </a:stretch>
        </p:blipFill>
        <p:spPr>
          <a:xfrm>
            <a:off x="6096001" y="0"/>
            <a:ext cx="6045610" cy="6858000"/>
          </a:xfrm>
          <a:prstGeom prst="rect">
            <a:avLst/>
          </a:prstGeom>
        </p:spPr>
      </p:pic>
      <p:sp>
        <p:nvSpPr>
          <p:cNvPr id="8" name="TextBox 7">
            <a:extLst>
              <a:ext uri="{FF2B5EF4-FFF2-40B4-BE49-F238E27FC236}">
                <a16:creationId xmlns:a16="http://schemas.microsoft.com/office/drawing/2014/main" id="{57E34B80-5F23-ACA7-925D-1F5169994C59}"/>
              </a:ext>
            </a:extLst>
          </p:cNvPr>
          <p:cNvSpPr txBox="1"/>
          <p:nvPr/>
        </p:nvSpPr>
        <p:spPr>
          <a:xfrm>
            <a:off x="4463908" y="2503115"/>
            <a:ext cx="787331" cy="369332"/>
          </a:xfrm>
          <a:prstGeom prst="rect">
            <a:avLst/>
          </a:prstGeom>
          <a:noFill/>
        </p:spPr>
        <p:txBody>
          <a:bodyPr wrap="none" rtlCol="0">
            <a:spAutoFit/>
          </a:bodyPr>
          <a:lstStyle/>
          <a:p>
            <a:r>
              <a:rPr lang="en-US" dirty="0">
                <a:solidFill>
                  <a:srgbClr val="FF0000"/>
                </a:solidFill>
              </a:rPr>
              <a:t>COVID</a:t>
            </a:r>
          </a:p>
        </p:txBody>
      </p:sp>
      <p:sp>
        <p:nvSpPr>
          <p:cNvPr id="9" name="TextBox 8">
            <a:extLst>
              <a:ext uri="{FF2B5EF4-FFF2-40B4-BE49-F238E27FC236}">
                <a16:creationId xmlns:a16="http://schemas.microsoft.com/office/drawing/2014/main" id="{C9164109-4F98-523D-699D-85ABB485AF1F}"/>
              </a:ext>
            </a:extLst>
          </p:cNvPr>
          <p:cNvSpPr txBox="1"/>
          <p:nvPr/>
        </p:nvSpPr>
        <p:spPr>
          <a:xfrm>
            <a:off x="3098389" y="1468550"/>
            <a:ext cx="1664238" cy="369332"/>
          </a:xfrm>
          <a:prstGeom prst="rect">
            <a:avLst/>
          </a:prstGeom>
          <a:noFill/>
        </p:spPr>
        <p:txBody>
          <a:bodyPr wrap="none" rtlCol="0">
            <a:spAutoFit/>
          </a:bodyPr>
          <a:lstStyle/>
          <a:p>
            <a:r>
              <a:rPr lang="en-US" dirty="0"/>
              <a:t>Online Learning</a:t>
            </a:r>
          </a:p>
        </p:txBody>
      </p:sp>
      <p:cxnSp>
        <p:nvCxnSpPr>
          <p:cNvPr id="10" name="Straight Arrow Connector 9">
            <a:extLst>
              <a:ext uri="{FF2B5EF4-FFF2-40B4-BE49-F238E27FC236}">
                <a16:creationId xmlns:a16="http://schemas.microsoft.com/office/drawing/2014/main" id="{A73592ED-BB20-1AFA-C31B-4AA38EFFD92E}"/>
              </a:ext>
            </a:extLst>
          </p:cNvPr>
          <p:cNvCxnSpPr>
            <a:cxnSpLocks/>
          </p:cNvCxnSpPr>
          <p:nvPr/>
        </p:nvCxnSpPr>
        <p:spPr>
          <a:xfrm flipH="1">
            <a:off x="4103690" y="2687781"/>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CCFBE7-0FFC-E1A8-6382-843C9B692FEC}"/>
              </a:ext>
            </a:extLst>
          </p:cNvPr>
          <p:cNvCxnSpPr>
            <a:cxnSpLocks/>
          </p:cNvCxnSpPr>
          <p:nvPr/>
        </p:nvCxnSpPr>
        <p:spPr>
          <a:xfrm flipH="1">
            <a:off x="2738171" y="1653216"/>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E96C2CC1-AE9C-D7B7-144D-4196C25C0672}"/>
              </a:ext>
            </a:extLst>
          </p:cNvPr>
          <p:cNvSpPr/>
          <p:nvPr/>
        </p:nvSpPr>
        <p:spPr>
          <a:xfrm>
            <a:off x="577645"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6A103BD-0C37-9B8B-8FCF-81E0770F3BF0}"/>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14" name="TextBox 13">
            <a:extLst>
              <a:ext uri="{FF2B5EF4-FFF2-40B4-BE49-F238E27FC236}">
                <a16:creationId xmlns:a16="http://schemas.microsoft.com/office/drawing/2014/main" id="{C0D2634D-5E60-AD5D-F539-1FF33D8EC84B}"/>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15" name="TextBox 14">
            <a:extLst>
              <a:ext uri="{FF2B5EF4-FFF2-40B4-BE49-F238E27FC236}">
                <a16:creationId xmlns:a16="http://schemas.microsoft.com/office/drawing/2014/main" id="{36741F1E-C467-F466-918F-83959C7D564B}"/>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16" name="TextBox 15">
            <a:extLst>
              <a:ext uri="{FF2B5EF4-FFF2-40B4-BE49-F238E27FC236}">
                <a16:creationId xmlns:a16="http://schemas.microsoft.com/office/drawing/2014/main" id="{77632F91-FB05-BDB9-4C0D-BD1D81D0AFF4}"/>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17" name="Rectangle 16">
            <a:extLst>
              <a:ext uri="{FF2B5EF4-FFF2-40B4-BE49-F238E27FC236}">
                <a16:creationId xmlns:a16="http://schemas.microsoft.com/office/drawing/2014/main" id="{1F8049B4-8386-37E1-FFBE-07376872982E}"/>
              </a:ext>
            </a:extLst>
          </p:cNvPr>
          <p:cNvSpPr/>
          <p:nvPr/>
        </p:nvSpPr>
        <p:spPr>
          <a:xfrm>
            <a:off x="6499674" y="587766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65FF090-0C83-FEBF-25F5-F76D81D07F2C}"/>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19" name="TextBox 18">
            <a:extLst>
              <a:ext uri="{FF2B5EF4-FFF2-40B4-BE49-F238E27FC236}">
                <a16:creationId xmlns:a16="http://schemas.microsoft.com/office/drawing/2014/main" id="{F86E173C-5504-DA02-8996-32EC7713EFBC}"/>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20" name="TextBox 19">
            <a:extLst>
              <a:ext uri="{FF2B5EF4-FFF2-40B4-BE49-F238E27FC236}">
                <a16:creationId xmlns:a16="http://schemas.microsoft.com/office/drawing/2014/main" id="{A6BF85E8-0AD9-30BC-591E-CE69E905DF46}"/>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21" name="TextBox 20">
            <a:extLst>
              <a:ext uri="{FF2B5EF4-FFF2-40B4-BE49-F238E27FC236}">
                <a16:creationId xmlns:a16="http://schemas.microsoft.com/office/drawing/2014/main" id="{BEE007D6-CF60-EFDA-29E6-B328B4B2D639}"/>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2" name="Oval 1">
            <a:extLst>
              <a:ext uri="{FF2B5EF4-FFF2-40B4-BE49-F238E27FC236}">
                <a16:creationId xmlns:a16="http://schemas.microsoft.com/office/drawing/2014/main" id="{4FAB5464-5213-EBD5-E769-5156454CADA8}"/>
              </a:ext>
            </a:extLst>
          </p:cNvPr>
          <p:cNvSpPr/>
          <p:nvPr/>
        </p:nvSpPr>
        <p:spPr>
          <a:xfrm>
            <a:off x="9978032" y="1044075"/>
            <a:ext cx="1582517" cy="1643706"/>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F37F0-C87E-1B0C-8E2A-9541CF89313D}"/>
              </a:ext>
            </a:extLst>
          </p:cNvPr>
          <p:cNvSpPr>
            <a:spLocks noGrp="1"/>
          </p:cNvSpPr>
          <p:nvPr>
            <p:ph type="sldNum" sz="quarter" idx="12"/>
          </p:nvPr>
        </p:nvSpPr>
        <p:spPr/>
        <p:txBody>
          <a:bodyPr/>
          <a:lstStyle/>
          <a:p>
            <a:fld id="{88DB4422-1BD0-49AA-A557-07A49831017A}" type="slidenum">
              <a:rPr lang="en-GB" smtClean="0"/>
              <a:t>9</a:t>
            </a:fld>
            <a:endParaRPr lang="en-GB"/>
          </a:p>
        </p:txBody>
      </p:sp>
      <p:pic>
        <p:nvPicPr>
          <p:cNvPr id="6" name="Picture 5" descr="A screenshot of a computer&#10;&#10;Description automatically generated">
            <a:extLst>
              <a:ext uri="{FF2B5EF4-FFF2-40B4-BE49-F238E27FC236}">
                <a16:creationId xmlns:a16="http://schemas.microsoft.com/office/drawing/2014/main" id="{D77CAC71-B20F-DD55-2119-9BBB3CD859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4" y="1425676"/>
            <a:ext cx="12025745" cy="5403579"/>
          </a:xfrm>
          <a:prstGeom prst="rect">
            <a:avLst/>
          </a:prstGeom>
        </p:spPr>
      </p:pic>
      <p:sp>
        <p:nvSpPr>
          <p:cNvPr id="12" name="TextBox 11">
            <a:extLst>
              <a:ext uri="{FF2B5EF4-FFF2-40B4-BE49-F238E27FC236}">
                <a16:creationId xmlns:a16="http://schemas.microsoft.com/office/drawing/2014/main" id="{D679B59A-FF06-CD5A-DC4F-58E80E9454B1}"/>
              </a:ext>
            </a:extLst>
          </p:cNvPr>
          <p:cNvSpPr txBox="1"/>
          <p:nvPr/>
        </p:nvSpPr>
        <p:spPr>
          <a:xfrm>
            <a:off x="8423565" y="2105561"/>
            <a:ext cx="3602181" cy="1169551"/>
          </a:xfrm>
          <a:prstGeom prst="rect">
            <a:avLst/>
          </a:prstGeom>
          <a:solidFill>
            <a:schemeClr val="bg1"/>
          </a:solidFill>
        </p:spPr>
        <p:txBody>
          <a:bodyPr wrap="square">
            <a:spAutoFit/>
          </a:bodyPr>
          <a:lstStyle/>
          <a:p>
            <a:r>
              <a:rPr lang="en-US" sz="1400" dirty="0"/>
              <a:t>UNESCO (2020). Distance learning solutions. [Online; accessed 13-May-2020]. https://en.</a:t>
            </a:r>
          </a:p>
          <a:p>
            <a:r>
              <a:rPr lang="en-US" sz="1400" dirty="0"/>
              <a:t>unesco.org/covid19/</a:t>
            </a:r>
            <a:r>
              <a:rPr lang="en-US" sz="1400" dirty="0" err="1"/>
              <a:t>educationresponse</a:t>
            </a:r>
            <a:r>
              <a:rPr lang="en-US" sz="1400" dirty="0"/>
              <a:t>/solutions</a:t>
            </a:r>
          </a:p>
        </p:txBody>
      </p:sp>
      <p:sp>
        <p:nvSpPr>
          <p:cNvPr id="3" name="TextBox 2">
            <a:extLst>
              <a:ext uri="{FF2B5EF4-FFF2-40B4-BE49-F238E27FC236}">
                <a16:creationId xmlns:a16="http://schemas.microsoft.com/office/drawing/2014/main" id="{F32BA6F1-31F2-27A4-720A-8946ACDCC555}"/>
              </a:ext>
            </a:extLst>
          </p:cNvPr>
          <p:cNvSpPr txBox="1"/>
          <p:nvPr/>
        </p:nvSpPr>
        <p:spPr>
          <a:xfrm>
            <a:off x="383458" y="284009"/>
            <a:ext cx="11642288" cy="1015663"/>
          </a:xfrm>
          <a:prstGeom prst="rect">
            <a:avLst/>
          </a:prstGeom>
          <a:noFill/>
        </p:spPr>
        <p:txBody>
          <a:bodyPr wrap="square">
            <a:spAutoFit/>
          </a:bodyPr>
          <a:lstStyle/>
          <a:p>
            <a:pPr algn="just"/>
            <a:r>
              <a:rPr lang="en-US" sz="2000" dirty="0"/>
              <a:t>In response to this sudden massive transfer from traditional classroom learning  to online learning, UNESCO took immediate action by publishing a list of existing tools to facilitate distance education during the period of school closure.</a:t>
            </a:r>
          </a:p>
        </p:txBody>
      </p:sp>
    </p:spTree>
    <p:extLst>
      <p:ext uri="{BB962C8B-B14F-4D97-AF65-F5344CB8AC3E}">
        <p14:creationId xmlns:p14="http://schemas.microsoft.com/office/powerpoint/2010/main" val="3877930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1783</TotalTime>
  <Words>1887</Words>
  <Application>Microsoft Office PowerPoint</Application>
  <PresentationFormat>Widescreen</PresentationFormat>
  <Paragraphs>221</Paragraphs>
  <Slides>33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Calibri</vt:lpstr>
      <vt:lpstr>Montserrat</vt:lpstr>
      <vt:lpstr>var(--header-font-family)</vt:lpstr>
      <vt:lpstr>Office Theme</vt:lpstr>
      <vt:lpstr>PowerPoint Presentation</vt:lpstr>
      <vt:lpstr>PowerPoint Presentation</vt:lpstr>
      <vt:lpstr> Global tracking of COVID-19 caused school closures and re-openings</vt:lpstr>
      <vt:lpstr>PowerPoint Presentation</vt:lpstr>
      <vt:lpstr>PowerPoint Presentation</vt:lpstr>
      <vt:lpstr>PowerPoint Presentation</vt:lpstr>
      <vt:lpstr>PowerPoint Presentation</vt:lpstr>
      <vt:lpstr>PowerPoint Presentation</vt:lpstr>
      <vt:lpstr>PowerPoint Presentation</vt:lpstr>
      <vt:lpstr>Google Trends Analysis in Distance Education</vt:lpstr>
      <vt:lpstr>PowerPoint Presentation</vt:lpstr>
      <vt:lpstr>Segmentation of Analysis</vt:lpstr>
      <vt:lpstr>Handling Google Trends Query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Next ?</vt:lpstr>
      <vt:lpstr>PowerPoint Presentation</vt:lpstr>
      <vt:lpstr>PowerPoint Presentation</vt:lpstr>
      <vt:lpstr> Region wise tracking of COVID-19 caused school closures and re-openings</vt:lpstr>
      <vt:lpstr>PowerPoint Presentation</vt:lpstr>
      <vt:lpstr>Main Contributions</vt:lpstr>
      <vt:lpstr>Segmentation of Analysis</vt:lpstr>
      <vt:lpstr>Segmentation of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Gaia Leandri</dc:creator>
  <cp:lastModifiedBy>Priyanga Dilini Talagala</cp:lastModifiedBy>
  <cp:revision>39</cp:revision>
  <dcterms:created xsi:type="dcterms:W3CDTF">2023-03-19T09:55:50Z</dcterms:created>
  <dcterms:modified xsi:type="dcterms:W3CDTF">2024-07-05T00:37:12Z</dcterms:modified>
</cp:coreProperties>
</file>